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57"/>
  </p:notesMasterIdLst>
  <p:sldIdLst>
    <p:sldId id="256" r:id="rId3"/>
    <p:sldId id="257" r:id="rId4"/>
    <p:sldId id="258" r:id="rId5"/>
    <p:sldId id="2147482901" r:id="rId6"/>
    <p:sldId id="2147482881" r:id="rId7"/>
    <p:sldId id="289" r:id="rId8"/>
    <p:sldId id="2147482902" r:id="rId9"/>
    <p:sldId id="2147482903" r:id="rId10"/>
    <p:sldId id="2147482933" r:id="rId11"/>
    <p:sldId id="2147482908" r:id="rId12"/>
    <p:sldId id="2147482928" r:id="rId13"/>
    <p:sldId id="2147482934" r:id="rId14"/>
    <p:sldId id="2147482882" r:id="rId15"/>
    <p:sldId id="2147482889" r:id="rId16"/>
    <p:sldId id="2147482914" r:id="rId17"/>
    <p:sldId id="2147482915" r:id="rId18"/>
    <p:sldId id="2142532425" r:id="rId19"/>
    <p:sldId id="2147482833" r:id="rId20"/>
    <p:sldId id="2147482877" r:id="rId21"/>
    <p:sldId id="2147482876" r:id="rId22"/>
    <p:sldId id="266" r:id="rId23"/>
    <p:sldId id="2147482919" r:id="rId24"/>
    <p:sldId id="2147482916" r:id="rId25"/>
    <p:sldId id="2147482918" r:id="rId26"/>
    <p:sldId id="274" r:id="rId27"/>
    <p:sldId id="2147482870" r:id="rId28"/>
    <p:sldId id="337" r:id="rId29"/>
    <p:sldId id="279" r:id="rId30"/>
    <p:sldId id="263" r:id="rId31"/>
    <p:sldId id="314" r:id="rId32"/>
    <p:sldId id="331" r:id="rId33"/>
    <p:sldId id="332" r:id="rId34"/>
    <p:sldId id="328" r:id="rId35"/>
    <p:sldId id="333" r:id="rId36"/>
    <p:sldId id="303" r:id="rId37"/>
    <p:sldId id="321" r:id="rId38"/>
    <p:sldId id="334" r:id="rId39"/>
    <p:sldId id="2147482930" r:id="rId40"/>
    <p:sldId id="326" r:id="rId41"/>
    <p:sldId id="2147482931" r:id="rId42"/>
    <p:sldId id="339" r:id="rId43"/>
    <p:sldId id="340" r:id="rId44"/>
    <p:sldId id="2147482932" r:id="rId45"/>
    <p:sldId id="2147482935" r:id="rId46"/>
    <p:sldId id="2147482920" r:id="rId47"/>
    <p:sldId id="342" r:id="rId48"/>
    <p:sldId id="2147482922" r:id="rId49"/>
    <p:sldId id="2147482921" r:id="rId50"/>
    <p:sldId id="2147482923" r:id="rId51"/>
    <p:sldId id="343" r:id="rId52"/>
    <p:sldId id="2147482924" r:id="rId53"/>
    <p:sldId id="2147482940" r:id="rId54"/>
    <p:sldId id="2147482941" r:id="rId55"/>
    <p:sldId id="344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63562"/>
  </p:normalViewPr>
  <p:slideViewPr>
    <p:cSldViewPr snapToGrid="0">
      <p:cViewPr varScale="1">
        <p:scale>
          <a:sx n="74" d="100"/>
          <a:sy n="74" d="100"/>
        </p:scale>
        <p:origin x="10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485B5-1BFA-0B49-A490-9A849EBC4613}" type="datetimeFigureOut">
              <a:rPr lang="en-US" smtClean="0"/>
              <a:t>3/22/26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D3CCF-E9C2-9D44-9A28-5953EFF70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45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07721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05293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06502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87242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656355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98734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E7D14-E638-4364-EF56-E269DA0B7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707573-2D42-1F99-1EB6-4585644D4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7B89ED-91FB-4C34-1476-D85BDB799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A99EC-FF6A-D3B9-3869-936D9DDDCC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8054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ED728-A255-49A8-9358-2ADDD3819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73CCEA-9215-F01C-83D8-88B048B5D7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701AF7-80E1-C4BB-439C-D16DFBB31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2EBDA6-B54C-CE69-5E80-0D5A6DB47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849032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131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BDDE5-189F-A73A-99CC-EDEA6195F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55A711-76E7-5AF6-15BB-68C391E8F3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DFAD57-ADD3-1031-8EDF-87946C73F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DDC01-2455-99B0-5D42-7F70D94E92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591528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78808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975502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25150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D410B-182E-4E54-88E4-1CA6BE975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30636C-F5B5-39A4-953C-9ACF3382A5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A99D43-BED5-6900-A2BE-8C8FCE12EC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F223F-685A-7E03-B3A3-6E42D73A7A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144138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4299CD-3469-7241-AD37-C0E01E3A61D2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509767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DDD86-ADA6-2DDB-DE0A-44B34EEE0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58C987-C37C-6B08-1E82-1362FAF13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F03863-BB83-0E8A-0D9F-DEE54C518D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0E78E-DC8C-ACAB-931E-7C763AF3C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4299CD-3469-7241-AD37-C0E01E3A61D2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122638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60709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28453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7E2FA-D855-869E-E6B9-7C8FF96BB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B15390-60DD-1B66-BAF1-954E76E020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218FEE-6B0C-E314-D665-E4764470C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will see that is not the  only system under eval (as we eval the eval, too)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FA9DF-B808-FB59-D2E9-A3B7E4E6B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594339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834357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18941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6886749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40986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Over-</a:t>
            </a:r>
            <a:r>
              <a:rPr lang="en-US" dirty="0" err="1"/>
              <a:t>agentification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074489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FC852-4004-B4C4-0DEC-95628FCFC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5FDBC1-1B4F-816E-DF98-C2EFED3328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B9F6DE-A825-801A-5A08-194778E78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3FAD42-C6C9-8FF6-B507-726F87B7B3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791854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4401967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F8DB5-5D8F-EFED-4B47-D9F91E8D2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A01F78-D1A0-7104-C178-36123970FA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E945E2-EC9F-6AE1-F4F6-E966A87784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EA9B1-967E-218F-E00A-824BF27D15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4872146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8EE13-7332-B957-3BC9-AC52BAB0A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F8ADB1-7413-508C-12E2-968491614F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CC540C-13CD-B619-CEE4-B04108779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B72EE-A13B-6C47-4C12-61D16E3B36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1439904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F5A6A-917A-4E59-2912-250224582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70420D-2FC4-A8C8-C2C3-D1967550CB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62EE60-B050-0CC6-AB74-55EF4657B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C23899-3F4A-7A5D-C981-5D077F979A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39066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20168-EB3E-11C4-8957-B93CA1918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B3CA7E-55E7-E8EE-1B0F-A691285A8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7D556B-CCE2-8B6A-A199-B03D78D6E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B3304-DB45-8F33-044B-BA90291D99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019781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B4407-8995-4436-D74B-FB35382E0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AC8459-FC15-CD3B-F616-57F4FB8904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FBF9BB-0716-C499-1218-645753A81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7AAE66-278A-3F7B-7B6B-D5E83014E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94760860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16409-ED85-1071-8093-ADDEA7C41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B42EB5-6E54-5BFC-6DBC-72B26DFE63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4113ED-03D2-D79C-D3D6-F6DBD2BA4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00104-83D1-BF82-9AE9-175612A94B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664188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9948865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8B49D-19F3-2B41-0408-84CA31D15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0DAA70-34D6-35D1-9053-543AA6D083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F24CEB-EADF-23F4-5011-8C940E5FEE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Bias plus variance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2A6A86-7907-53AA-3DAD-62C8EA4FBF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1BA003-C580-4039-9376-7B4E90720A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Helvetica Neue"/>
                <a:cs typeface="Helvetica Neue"/>
                <a:sym typeface="Helvetica Neue Medium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Helvetica Neue"/>
              <a:cs typeface="Helvetica Neue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329631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3135690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ECADE-7BD3-79CB-315F-2D2F3E23C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6568ED-32B7-0D67-D89A-05F233FFF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4D4475-753D-DBC2-2B85-7887EE53B4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B3D78-00BD-4C9B-721F-909F4E8BAD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971288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39511-F947-E145-B8C6-49D56839D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DE3E1B-2D9C-62C8-A6E0-2775F02F5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4B11A-41DF-D2BA-CC2D-F13C2A516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425A4-4162-4249-FF16-723352A296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370003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14D84-72A3-3D5B-54B2-3B3271E06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7F525C-EAC3-2984-408B-C5E4528039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C52DAF-8AAA-1B03-F4A6-6E2435166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61F77-3212-8985-4FD3-52670003E4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6629175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359469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55846-5E2D-AF70-89AF-8F00CCDE0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BA47D-35E8-F7F5-2F81-80522E86BF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F2567-EA7F-0DAB-260C-2080B5D9E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4923B9-B75A-0736-E962-518D3AB4D1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451676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D15B2-45E2-32DA-17FC-F9D2FCF1E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0A62A5-F77F-3964-49E4-A0C24380AF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431CBA-023A-C1F5-27A0-C5AA081337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73FEA-5D0F-2161-49A1-9480ABEE7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0267849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3F1D8-D29A-899D-8BC3-B4561E116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95B022-1603-0689-EFC9-4C4DF22382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90A9DE-8DFA-2FCE-BA49-61F7CE5AF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9111A-A817-0CD1-0CE9-EE70278EC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6446973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358527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3043042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8EED6-CA5B-6D47-F702-CB3E4F26C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85038-43B7-A253-9C89-7A47CBC448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8EFDC2-1BE9-B990-D388-BFA2C2449A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3AACDD-D813-4296-C79F-26081E9266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3949048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15C21-F988-6A4C-0F0F-60D123655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51F6C8-B062-ED1D-458F-1E4556181D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604B44-90D0-52B2-C622-6EA26454F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A9A568-F78A-BECB-FE65-BF8597B99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934884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D2E3D-7C3B-1402-C5BE-2DFA6035C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EAB1A8-D6D2-6DB8-C03E-CBAA5037C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CCC333-238F-3F5F-3FDE-9E6FDC3FA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08F1CF-3004-0EDD-1D8A-AA69EA73ED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36341888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8272416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376327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 want to begin to describe what is different</a:t>
            </a:r>
          </a:p>
          <a:p>
            <a:endParaRPr lang="en-US" dirty="0"/>
          </a:p>
          <a:p>
            <a:r>
              <a:rPr lang="en-US" dirty="0"/>
              <a:t>1.0;</a:t>
            </a:r>
          </a:p>
          <a:p>
            <a:r>
              <a:rPr lang="en-US" dirty="0"/>
              <a:t>Reviewed and approved feature description and test cases. Features mostly clear and well described. Output is measurable</a:t>
            </a:r>
          </a:p>
          <a:p>
            <a:r>
              <a:rPr lang="en-US" dirty="0"/>
              <a:t>Regression and updates are checked against test cases</a:t>
            </a:r>
          </a:p>
          <a:p>
            <a:r>
              <a:rPr lang="en-US" dirty="0"/>
              <a:t>Eval led by PMs and QA engineers</a:t>
            </a:r>
          </a:p>
          <a:p>
            <a:endParaRPr lang="en-US" dirty="0"/>
          </a:p>
          <a:p>
            <a:r>
              <a:rPr lang="en-US" dirty="0"/>
              <a:t>2.0:</a:t>
            </a:r>
          </a:p>
          <a:p>
            <a:endParaRPr lang="en-US" dirty="0"/>
          </a:p>
          <a:p>
            <a:r>
              <a:rPr lang="en-US" dirty="0"/>
              <a:t>Large datasets. Including large test sets. Metrics perceived to be understood, even if there is a gap between what is measured in scientific literature and what matters in business. Measuring and doing evals is harder than people think.</a:t>
            </a:r>
          </a:p>
          <a:p>
            <a:r>
              <a:rPr lang="en-US" dirty="0"/>
              <a:t>Relatively easy to get ground truth data.</a:t>
            </a:r>
          </a:p>
          <a:p>
            <a:r>
              <a:rPr lang="en-US" dirty="0"/>
              <a:t>Eval led by PMs and data scientists</a:t>
            </a:r>
          </a:p>
          <a:p>
            <a:r>
              <a:rPr lang="en-US" dirty="0"/>
              <a:t>Model often trained on customer datasets</a:t>
            </a:r>
          </a:p>
          <a:p>
            <a:endParaRPr lang="en-US" dirty="0"/>
          </a:p>
          <a:p>
            <a:r>
              <a:rPr lang="en-US" dirty="0"/>
              <a:t>The concepts and practices were slowly maturing when gen AI and 3.0 barged in.</a:t>
            </a:r>
          </a:p>
          <a:p>
            <a:r>
              <a:rPr lang="en-US" dirty="0"/>
              <a:t>Relatively small number of distinct use cases in prod</a:t>
            </a:r>
          </a:p>
          <a:p>
            <a:endParaRPr lang="en-US" dirty="0"/>
          </a:p>
          <a:p>
            <a:r>
              <a:rPr lang="en-US" dirty="0"/>
              <a:t>3.0</a:t>
            </a:r>
          </a:p>
          <a:p>
            <a:r>
              <a:rPr lang="en-US" dirty="0"/>
              <a:t>Complex and often subjective use cases</a:t>
            </a:r>
          </a:p>
          <a:p>
            <a:r>
              <a:rPr lang="en-US" dirty="0"/>
              <a:t>Hard to get ground truth – </a:t>
            </a:r>
            <a:r>
              <a:rPr lang="en-US" dirty="0" err="1"/>
              <a:t>esp</a:t>
            </a:r>
            <a:r>
              <a:rPr lang="en-US" dirty="0"/>
              <a:t> if it requires human labeling</a:t>
            </a:r>
          </a:p>
          <a:p>
            <a:r>
              <a:rPr lang="en-US" dirty="0"/>
              <a:t>Subjectivity and disagreement among labelers must be measured </a:t>
            </a:r>
          </a:p>
          <a:p>
            <a:r>
              <a:rPr lang="en-US" dirty="0"/>
              <a:t>Hard to even know if an answer is in line with the ground truth once we see it</a:t>
            </a:r>
          </a:p>
          <a:p>
            <a:endParaRPr lang="en-US" dirty="0"/>
          </a:p>
          <a:p>
            <a:r>
              <a:rPr lang="en-US" dirty="0"/>
              <a:t>LLM as a judge as potentially useful approach to get scale</a:t>
            </a:r>
          </a:p>
          <a:p>
            <a:endParaRPr lang="en-US" dirty="0"/>
          </a:p>
          <a:p>
            <a:r>
              <a:rPr lang="en-US" dirty="0"/>
              <a:t>Often one model for all customers – we need to understand variance (or implement variations)</a:t>
            </a:r>
          </a:p>
          <a:p>
            <a:r>
              <a:rPr lang="en-US" dirty="0"/>
              <a:t>Models change more or less under our nose. </a:t>
            </a:r>
          </a:p>
          <a:p>
            <a:r>
              <a:rPr lang="en-US" dirty="0"/>
              <a:t> Eval is multifaceted, there are many things we want from a “good” answer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181100" y="685800"/>
            <a:ext cx="9220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545746" rtl="0" eaLnBrk="1" fontAlgn="auto" latinLnBrk="0" hangingPunct="0">
              <a:lnSpc>
                <a:spcPct val="100000"/>
              </a:lnSpc>
              <a:spcBef>
                <a:spcPts val="3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7E7460-5BAA-BA48-AC19-D469C0166C98}" type="slidenum"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rPr>
              <a:pPr marL="0" marR="0" lvl="0" indent="0" algn="l" defTabSz="545746" rtl="0" eaLnBrk="1" fontAlgn="auto" latinLnBrk="0" hangingPunct="0">
                <a:lnSpc>
                  <a:spcPct val="100000"/>
                </a:lnSpc>
                <a:spcBef>
                  <a:spcPts val="37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3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821764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6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74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80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3/22/26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30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3/22/26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47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3/22/26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16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3/22/26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6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3/22/26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61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3/22/26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52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63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773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439282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iew of beach and sea from a grassy sand dune"/>
          <p:cNvSpPr>
            <a:spLocks noGrp="1"/>
          </p:cNvSpPr>
          <p:nvPr>
            <p:ph type="pic" sz="half" idx="21"/>
          </p:nvPr>
        </p:nvSpPr>
        <p:spPr>
          <a:xfrm>
            <a:off x="3795914" y="646135"/>
            <a:ext cx="4601070" cy="4639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3163946" y="4447596"/>
            <a:ext cx="5864108" cy="77004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163946" y="5188393"/>
            <a:ext cx="5864108" cy="609211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0363852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3453929" y="2537118"/>
            <a:ext cx="5284143" cy="1783765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1345593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eron flying low over a beach with a short fence in the foreground"/>
          <p:cNvSpPr>
            <a:spLocks noGrp="1"/>
          </p:cNvSpPr>
          <p:nvPr>
            <p:ph type="pic" sz="quarter" idx="21"/>
          </p:nvPr>
        </p:nvSpPr>
        <p:spPr>
          <a:xfrm>
            <a:off x="6257101" y="1162743"/>
            <a:ext cx="2909501" cy="44009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3421709" y="1162743"/>
            <a:ext cx="2593741" cy="2129796"/>
          </a:xfrm>
          <a:prstGeom prst="rect">
            <a:avLst/>
          </a:prstGeom>
        </p:spPr>
        <p:txBody>
          <a:bodyPr/>
          <a:lstStyle>
            <a:lvl1pPr>
              <a:defRPr sz="27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21709" y="3302285"/>
            <a:ext cx="2593741" cy="21980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473364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3431375" y="933679"/>
            <a:ext cx="5329250" cy="877263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376797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3431375" y="933679"/>
            <a:ext cx="5329250" cy="877263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431375" y="2005888"/>
            <a:ext cx="5329250" cy="3567527"/>
          </a:xfrm>
          <a:prstGeom prst="rect">
            <a:avLst/>
          </a:prstGeom>
        </p:spPr>
        <p:txBody>
          <a:bodyPr anchor="ctr"/>
          <a:lstStyle>
            <a:lvl1pPr marL="198437" indent="-198437" algn="l">
              <a:spcBef>
                <a:spcPts val="1850"/>
              </a:spcBef>
              <a:buSzPct val="125000"/>
              <a:buChar char="•"/>
              <a:defRPr sz="1500"/>
            </a:lvl1pPr>
            <a:lvl2pPr marL="515938" indent="-198438" algn="l">
              <a:spcBef>
                <a:spcPts val="1850"/>
              </a:spcBef>
              <a:buSzPct val="125000"/>
              <a:buChar char="•"/>
              <a:defRPr sz="1500"/>
            </a:lvl2pPr>
            <a:lvl3pPr marL="833438" indent="-198438" algn="l">
              <a:spcBef>
                <a:spcPts val="1850"/>
              </a:spcBef>
              <a:buSzPct val="125000"/>
              <a:buChar char="•"/>
              <a:defRPr sz="1500"/>
            </a:lvl3pPr>
            <a:lvl4pPr marL="1150938" indent="-198438" algn="l">
              <a:spcBef>
                <a:spcPts val="1850"/>
              </a:spcBef>
              <a:buSzPct val="125000"/>
              <a:buChar char="•"/>
              <a:defRPr sz="1500"/>
            </a:lvl4pPr>
            <a:lvl5pPr marL="1468438" indent="-198438" algn="l">
              <a:spcBef>
                <a:spcPts val="1850"/>
              </a:spcBef>
              <a:buSzPct val="125000"/>
              <a:buChar char="•"/>
              <a:defRPr sz="1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7462908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5783462" y="2005888"/>
            <a:ext cx="3537798" cy="35675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3431375" y="933679"/>
            <a:ext cx="5329250" cy="877263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31375" y="2005888"/>
            <a:ext cx="2593741" cy="3567527"/>
          </a:xfrm>
          <a:prstGeom prst="rect">
            <a:avLst/>
          </a:prstGeom>
        </p:spPr>
        <p:txBody>
          <a:bodyPr anchor="ctr"/>
          <a:lstStyle>
            <a:lvl1pPr marL="161757" indent="-161757" algn="l">
              <a:spcBef>
                <a:spcPts val="1400"/>
              </a:spcBef>
              <a:buSzPct val="125000"/>
              <a:buChar char="•"/>
              <a:defRPr sz="1100"/>
            </a:lvl1pPr>
            <a:lvl2pPr marL="441157" indent="-161757" algn="l">
              <a:spcBef>
                <a:spcPts val="1400"/>
              </a:spcBef>
              <a:buSzPct val="125000"/>
              <a:buChar char="•"/>
              <a:defRPr sz="1100"/>
            </a:lvl2pPr>
            <a:lvl3pPr marL="720557" indent="-161757" algn="l">
              <a:spcBef>
                <a:spcPts val="1400"/>
              </a:spcBef>
              <a:buSzPct val="125000"/>
              <a:buChar char="•"/>
              <a:defRPr sz="1100"/>
            </a:lvl3pPr>
            <a:lvl4pPr marL="999957" indent="-161757" algn="l">
              <a:spcBef>
                <a:spcPts val="1400"/>
              </a:spcBef>
              <a:buSzPct val="125000"/>
              <a:buChar char="•"/>
              <a:defRPr sz="1100"/>
            </a:lvl4pPr>
            <a:lvl5pPr marL="1279357" indent="-161757" algn="l">
              <a:spcBef>
                <a:spcPts val="1400"/>
              </a:spcBef>
              <a:buSzPct val="125000"/>
              <a:buChar char="•"/>
              <a:defRPr sz="11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4175567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xfrm>
            <a:off x="3431375" y="933679"/>
            <a:ext cx="5329250" cy="877263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31375" y="2005888"/>
            <a:ext cx="2593741" cy="3567527"/>
          </a:xfrm>
          <a:prstGeom prst="rect">
            <a:avLst/>
          </a:prstGeom>
        </p:spPr>
        <p:txBody>
          <a:bodyPr anchor="ctr"/>
          <a:lstStyle>
            <a:lvl1pPr marL="161757" indent="-161757" algn="l">
              <a:spcBef>
                <a:spcPts val="1400"/>
              </a:spcBef>
              <a:buSzPct val="125000"/>
              <a:buChar char="•"/>
              <a:defRPr sz="1100"/>
            </a:lvl1pPr>
            <a:lvl2pPr marL="441157" indent="-161757" algn="l">
              <a:spcBef>
                <a:spcPts val="1400"/>
              </a:spcBef>
              <a:buSzPct val="125000"/>
              <a:buChar char="•"/>
              <a:defRPr sz="1100"/>
            </a:lvl2pPr>
            <a:lvl3pPr marL="720557" indent="-161757" algn="l">
              <a:spcBef>
                <a:spcPts val="1400"/>
              </a:spcBef>
              <a:buSzPct val="125000"/>
              <a:buChar char="•"/>
              <a:defRPr sz="1100"/>
            </a:lvl3pPr>
            <a:lvl4pPr marL="999957" indent="-161757" algn="l">
              <a:spcBef>
                <a:spcPts val="1400"/>
              </a:spcBef>
              <a:buSzPct val="125000"/>
              <a:buChar char="•"/>
              <a:defRPr sz="1100"/>
            </a:lvl4pPr>
            <a:lvl5pPr marL="1279357" indent="-161757" algn="l">
              <a:spcBef>
                <a:spcPts val="1400"/>
              </a:spcBef>
              <a:buSzPct val="125000"/>
              <a:buChar char="•"/>
              <a:defRPr sz="11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2170668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3431375" y="933679"/>
            <a:ext cx="5329250" cy="877263"/>
          </a:xfrm>
          <a:prstGeom prst="rect">
            <a:avLst/>
          </a:prstGeom>
        </p:spPr>
        <p:txBody>
          <a:bodyPr anchor="ctr"/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431375" y="2005888"/>
            <a:ext cx="2593741" cy="3567527"/>
          </a:xfrm>
          <a:prstGeom prst="rect">
            <a:avLst/>
          </a:prstGeom>
        </p:spPr>
        <p:txBody>
          <a:bodyPr anchor="ctr"/>
          <a:lstStyle>
            <a:lvl1pPr marL="161757" indent="-161757" algn="l">
              <a:spcBef>
                <a:spcPts val="1400"/>
              </a:spcBef>
              <a:buSzPct val="125000"/>
              <a:buChar char="•"/>
              <a:defRPr sz="1100"/>
            </a:lvl1pPr>
            <a:lvl2pPr marL="441157" indent="-161757" algn="l">
              <a:spcBef>
                <a:spcPts val="1400"/>
              </a:spcBef>
              <a:buSzPct val="125000"/>
              <a:buChar char="•"/>
              <a:defRPr sz="1100"/>
            </a:lvl2pPr>
            <a:lvl3pPr marL="720557" indent="-161757" algn="l">
              <a:spcBef>
                <a:spcPts val="1400"/>
              </a:spcBef>
              <a:buSzPct val="125000"/>
              <a:buChar char="•"/>
              <a:defRPr sz="1100"/>
            </a:lvl3pPr>
            <a:lvl4pPr marL="999957" indent="-161757" algn="l">
              <a:spcBef>
                <a:spcPts val="1400"/>
              </a:spcBef>
              <a:buSzPct val="125000"/>
              <a:buChar char="•"/>
              <a:defRPr sz="1100"/>
            </a:lvl4pPr>
            <a:lvl5pPr marL="1279357" indent="-161757" algn="l">
              <a:spcBef>
                <a:spcPts val="1400"/>
              </a:spcBef>
              <a:buSzPct val="125000"/>
              <a:buChar char="•"/>
              <a:defRPr sz="11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9106985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431375" y="1479532"/>
            <a:ext cx="5329250" cy="3898937"/>
          </a:xfrm>
          <a:prstGeom prst="rect">
            <a:avLst/>
          </a:prstGeom>
        </p:spPr>
        <p:txBody>
          <a:bodyPr anchor="ctr"/>
          <a:lstStyle>
            <a:lvl1pPr marL="198437" indent="-198437" algn="l">
              <a:spcBef>
                <a:spcPts val="1850"/>
              </a:spcBef>
              <a:buSzPct val="125000"/>
              <a:buChar char="•"/>
              <a:defRPr sz="1500"/>
            </a:lvl1pPr>
            <a:lvl2pPr marL="515938" indent="-198438" algn="l">
              <a:spcBef>
                <a:spcPts val="1850"/>
              </a:spcBef>
              <a:buSzPct val="125000"/>
              <a:buChar char="•"/>
              <a:defRPr sz="1500"/>
            </a:lvl2pPr>
            <a:lvl3pPr marL="833438" indent="-198438" algn="l">
              <a:spcBef>
                <a:spcPts val="1850"/>
              </a:spcBef>
              <a:buSzPct val="125000"/>
              <a:buChar char="•"/>
              <a:defRPr sz="1500"/>
            </a:lvl3pPr>
            <a:lvl4pPr marL="1150938" indent="-198438" algn="l">
              <a:spcBef>
                <a:spcPts val="1850"/>
              </a:spcBef>
              <a:buSzPct val="125000"/>
              <a:buChar char="•"/>
              <a:defRPr sz="1500"/>
            </a:lvl4pPr>
            <a:lvl5pPr marL="1468438" indent="-198438" algn="l">
              <a:spcBef>
                <a:spcPts val="1850"/>
              </a:spcBef>
              <a:buSzPct val="125000"/>
              <a:buChar char="•"/>
              <a:defRPr sz="1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1100308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andy path between two hills leading to the ocean"/>
          <p:cNvSpPr>
            <a:spLocks noGrp="1"/>
          </p:cNvSpPr>
          <p:nvPr>
            <p:ph type="pic" sz="quarter" idx="21"/>
          </p:nvPr>
        </p:nvSpPr>
        <p:spPr>
          <a:xfrm>
            <a:off x="6884594" y="3502105"/>
            <a:ext cx="2112046" cy="21297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2" name="Heron flying low over a beach with a short fence in the foreground"/>
          <p:cNvSpPr>
            <a:spLocks noGrp="1"/>
          </p:cNvSpPr>
          <p:nvPr>
            <p:ph type="pic" sz="quarter" idx="22"/>
          </p:nvPr>
        </p:nvSpPr>
        <p:spPr>
          <a:xfrm>
            <a:off x="7001392" y="1128627"/>
            <a:ext cx="1878449" cy="28413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View of beach and sea from a grassy sand dune"/>
          <p:cNvSpPr>
            <a:spLocks noGrp="1"/>
          </p:cNvSpPr>
          <p:nvPr>
            <p:ph type="pic" sz="half" idx="23"/>
          </p:nvPr>
        </p:nvSpPr>
        <p:spPr>
          <a:xfrm>
            <a:off x="2751525" y="1230974"/>
            <a:ext cx="4364250" cy="44009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8450686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608587" y="4233155"/>
            <a:ext cx="4978049" cy="224190"/>
          </a:xfrm>
          <a:prstGeom prst="rect">
            <a:avLst/>
          </a:prstGeom>
        </p:spPr>
        <p:txBody>
          <a:bodyPr/>
          <a:lstStyle>
            <a:lvl1pPr>
              <a:defRPr sz="900" i="1"/>
            </a:lvl1pPr>
            <a:lvl2pPr marL="427404" indent="-109904">
              <a:buSzPct val="125000"/>
              <a:buChar char="•"/>
              <a:defRPr sz="900" i="1"/>
            </a:lvl2pPr>
            <a:lvl3pPr marL="744904" indent="-109904">
              <a:buSzPct val="125000"/>
              <a:buChar char="•"/>
              <a:defRPr sz="900" i="1"/>
            </a:lvl3pPr>
            <a:lvl4pPr marL="1062403" indent="-109903">
              <a:buSzPct val="125000"/>
              <a:buChar char="•"/>
              <a:defRPr sz="900" i="1"/>
            </a:lvl4pPr>
            <a:lvl5pPr marL="1379903" indent="-109903">
              <a:buSzPct val="125000"/>
              <a:buChar char="•"/>
              <a:defRPr sz="9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“Type a quote here.”"/>
          <p:cNvSpPr txBox="1">
            <a:spLocks noGrp="1"/>
          </p:cNvSpPr>
          <p:nvPr>
            <p:ph type="body" sz="quarter" idx="21"/>
          </p:nvPr>
        </p:nvSpPr>
        <p:spPr>
          <a:xfrm>
            <a:off x="3608587" y="3129180"/>
            <a:ext cx="4978049" cy="316968"/>
          </a:xfrm>
          <a:prstGeom prst="rect">
            <a:avLst/>
          </a:prstGeom>
        </p:spPr>
        <p:txBody>
          <a:bodyPr anchor="ctr"/>
          <a:lstStyle/>
          <a:p>
            <a:pPr>
              <a:defRPr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8560368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View of beach and sea from a grassy sand dune"/>
          <p:cNvSpPr>
            <a:spLocks noGrp="1"/>
          </p:cNvSpPr>
          <p:nvPr>
            <p:ph type="pic" idx="21"/>
          </p:nvPr>
        </p:nvSpPr>
        <p:spPr>
          <a:xfrm>
            <a:off x="2989956" y="309851"/>
            <a:ext cx="6212088" cy="626429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7168755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2103120"/>
            <a:ext cx="4325112" cy="2454796"/>
          </a:xfrm>
        </p:spPr>
        <p:txBody>
          <a:bodyPr anchor="t">
            <a:normAutofit/>
          </a:bodyPr>
          <a:lstStyle>
            <a:lvl1pPr>
              <a:defRPr sz="290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103120"/>
            <a:ext cx="4325112" cy="24597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322" dirty="0"/>
            </a:lvl1pPr>
            <a:lvl2pPr marL="151128" indent="0">
              <a:buNone/>
              <a:defRPr lang="en-US" sz="1190" dirty="0"/>
            </a:lvl2pPr>
            <a:lvl3pPr marL="302255" indent="0">
              <a:buNone/>
              <a:defRPr lang="en-US" sz="1058" dirty="0"/>
            </a:lvl3pPr>
            <a:lvl4pPr marL="453383" indent="0">
              <a:buNone/>
              <a:defRPr lang="en-US" sz="926" dirty="0"/>
            </a:lvl4pPr>
            <a:lvl5pPr marL="604510" indent="0">
              <a:buNone/>
              <a:defRPr lang="en-US" sz="926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6005E-1485-423F-B5D4-36E24475CFEE}" type="datetime2">
              <a:rPr lang="en-US" smtClean="0"/>
              <a:t>Sunday, March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19470" y="5817098"/>
            <a:ext cx="149839" cy="159777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715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92608"/>
            <a:ext cx="9985248" cy="960120"/>
          </a:xfrm>
        </p:spPr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25F8A-070F-4C2E-8BEF-7769438DDE34}" type="datetime2">
              <a:rPr lang="en-US" smtClean="0"/>
              <a:t>Sunday, March 22,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19470" y="5817098"/>
            <a:ext cx="149839" cy="159777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016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600200"/>
            <a:ext cx="3611880" cy="2999232"/>
          </a:xfrm>
        </p:spPr>
        <p:txBody>
          <a:bodyPr anchor="t">
            <a:normAutofit/>
          </a:bodyPr>
          <a:lstStyle>
            <a:lvl1pPr>
              <a:defRPr sz="2116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65776" y="1600200"/>
            <a:ext cx="6135624" cy="42976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41D06-5B5C-452D-81B5-D55337162AD4}" type="datetime2">
              <a:rPr lang="en-US" smtClean="0"/>
              <a:t>Sunday, March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19470" y="5817098"/>
            <a:ext cx="149839" cy="159777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8264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272" y="347472"/>
            <a:ext cx="9875520" cy="1033272"/>
          </a:xfrm>
        </p:spPr>
        <p:txBody>
          <a:bodyPr anchor="ctr"/>
          <a:lstStyle>
            <a:lvl1pPr>
              <a:defRPr>
                <a:solidFill>
                  <a:srgbClr val="01189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2203704"/>
            <a:ext cx="9875520" cy="2697070"/>
          </a:xfrm>
        </p:spPr>
        <p:txBody>
          <a:bodyPr anchor="ctr"/>
          <a:lstStyle>
            <a:lvl1pPr>
              <a:defRPr>
                <a:latin typeface="Avenir Next" panose="020B0503020202020204" pitchFamily="34" charset="0"/>
              </a:defRPr>
            </a:lvl1pPr>
            <a:lvl2pPr>
              <a:defRPr>
                <a:latin typeface="Avenir Next" panose="020B0503020202020204" pitchFamily="34" charset="0"/>
              </a:defRPr>
            </a:lvl2pPr>
            <a:lvl3pPr>
              <a:defRPr>
                <a:latin typeface="Avenir Next" panose="020B0503020202020204" pitchFamily="34" charset="0"/>
              </a:defRPr>
            </a:lvl3pPr>
            <a:lvl4pPr>
              <a:defRPr>
                <a:latin typeface="Avenir Next" panose="020B0503020202020204" pitchFamily="34" charset="0"/>
              </a:defRPr>
            </a:lvl4pPr>
            <a:lvl5pPr>
              <a:defRPr>
                <a:latin typeface="Avenir Next" panose="020B05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6455664"/>
            <a:ext cx="35570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26AF6F-B60F-4C18-B9AB-ED82420774C4}" type="datetime2">
              <a:rPr lang="en-US" smtClean="0"/>
              <a:t>Sunday, March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19470" y="5817098"/>
            <a:ext cx="149839" cy="1597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94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2-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01C83-3BD2-E649-B31F-808BA3401A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9369" y="393759"/>
            <a:ext cx="11191625" cy="711143"/>
          </a:xfrm>
        </p:spPr>
        <p:txBody>
          <a:bodyPr/>
          <a:lstStyle/>
          <a:p>
            <a:r>
              <a:rPr lang="en-US"/>
              <a:t>Click to add title</a:t>
            </a:r>
            <a:br>
              <a:rPr lang="en-US"/>
            </a:br>
            <a:r>
              <a:rPr lang="en-US"/>
              <a:t>Click to add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999F6C-CAC3-1CB6-EC55-60471FFBD2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8500" y="6356435"/>
            <a:ext cx="980843" cy="280168"/>
          </a:xfrm>
          <a:prstGeom prst="rect">
            <a:avLst/>
          </a:prstGeom>
        </p:spPr>
      </p:pic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59A3FD1B-8EFA-83F7-00CD-E8AB0989F9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47472" y="6431233"/>
            <a:ext cx="5303713" cy="2147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31"/>
            </a:lvl1pPr>
            <a:lvl2pPr marL="187860" indent="0">
              <a:buNone/>
              <a:defRPr sz="397"/>
            </a:lvl2pPr>
            <a:lvl3pPr marL="378868" indent="0">
              <a:buNone/>
              <a:defRPr sz="397"/>
            </a:lvl3pPr>
            <a:lvl4pPr marL="566728" indent="0">
              <a:buNone/>
              <a:defRPr sz="397"/>
            </a:lvl4pPr>
            <a:lvl5pPr marL="754588" indent="0">
              <a:buNone/>
              <a:defRPr sz="397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7AE83EF-020B-CB4B-C96C-0F97F742A51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48173" y="1400047"/>
            <a:ext cx="11191625" cy="47772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1455"/>
              </a:spcBef>
              <a:buFont typeface="Arial" panose="020B0604020202020204" pitchFamily="34" charset="0"/>
              <a:buNone/>
              <a:defRPr sz="661"/>
            </a:lvl1pPr>
            <a:lvl2pPr marL="302255" indent="0">
              <a:buNone/>
              <a:defRPr/>
            </a:lvl2pPr>
            <a:lvl3pPr marL="604510" indent="0">
              <a:buNone/>
              <a:defRPr/>
            </a:lvl3pPr>
            <a:lvl4pPr marL="906765" indent="0">
              <a:buNone/>
              <a:defRPr/>
            </a:lvl4pPr>
            <a:lvl5pPr marL="1209020" indent="0">
              <a:buNone/>
              <a:defRPr/>
            </a:lvl5pPr>
          </a:lstStyle>
          <a:p>
            <a:pPr lvl="0"/>
            <a:r>
              <a:rPr lang="en-US"/>
              <a:t>Click to edit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1722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, Pho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595EAD1-9200-DDD9-8F6D-AD5C90E1D9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84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2DD7BB-25B8-B7A3-8E13-EDE8E1090689}"/>
              </a:ext>
            </a:extLst>
          </p:cNvPr>
          <p:cNvSpPr/>
          <p:nvPr/>
        </p:nvSpPr>
        <p:spPr>
          <a:xfrm rot="10800000" flipH="1">
            <a:off x="0" y="1"/>
            <a:ext cx="6096000" cy="6868461"/>
          </a:xfrm>
          <a:prstGeom prst="rect">
            <a:avLst/>
          </a:prstGeom>
          <a:gradFill>
            <a:gsLst>
              <a:gs pos="0">
                <a:srgbClr val="FE4A00">
                  <a:alpha val="65882"/>
                </a:srgbClr>
              </a:gs>
              <a:gs pos="100000">
                <a:srgbClr val="A6025C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84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6C05D2-D53F-950D-185E-08B200EEFEB9}"/>
              </a:ext>
            </a:extLst>
          </p:cNvPr>
          <p:cNvSpPr/>
          <p:nvPr/>
        </p:nvSpPr>
        <p:spPr>
          <a:xfrm rot="10800000" flipH="1">
            <a:off x="-18287" y="4582456"/>
            <a:ext cx="6114286" cy="2275539"/>
          </a:xfrm>
          <a:prstGeom prst="rect">
            <a:avLst/>
          </a:prstGeom>
          <a:gradFill>
            <a:gsLst>
              <a:gs pos="0">
                <a:srgbClr val="DA002F">
                  <a:alpha val="0"/>
                </a:srgbClr>
              </a:gs>
              <a:gs pos="99000">
                <a:srgbClr val="92248E">
                  <a:alpha val="26667"/>
                </a:srgb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84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C0AF5C2-3AA9-7510-308E-9D21678F7EFC}"/>
              </a:ext>
            </a:extLst>
          </p:cNvPr>
          <p:cNvSpPr/>
          <p:nvPr/>
        </p:nvSpPr>
        <p:spPr>
          <a:xfrm rot="5400000" flipH="1">
            <a:off x="-148955" y="532365"/>
            <a:ext cx="6878924" cy="5814190"/>
          </a:xfrm>
          <a:prstGeom prst="rect">
            <a:avLst/>
          </a:prstGeom>
          <a:gradFill>
            <a:gsLst>
              <a:gs pos="0">
                <a:srgbClr val="FE4A00">
                  <a:alpha val="0"/>
                </a:srgbClr>
              </a:gs>
              <a:gs pos="100000">
                <a:srgbClr val="A60296">
                  <a:alpha val="38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84">
              <a:solidFill>
                <a:srgbClr val="FFFFFF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3D13448-08C3-4231-6CCA-F17E4C608199}"/>
              </a:ext>
            </a:extLst>
          </p:cNvPr>
          <p:cNvSpPr/>
          <p:nvPr/>
        </p:nvSpPr>
        <p:spPr>
          <a:xfrm rot="10800000">
            <a:off x="949047" y="1319085"/>
            <a:ext cx="4648799" cy="4648799"/>
          </a:xfrm>
          <a:prstGeom prst="ellipse">
            <a:avLst/>
          </a:prstGeom>
          <a:gradFill>
            <a:gsLst>
              <a:gs pos="31000">
                <a:srgbClr val="FF907A">
                  <a:alpha val="0"/>
                </a:srgbClr>
              </a:gs>
              <a:gs pos="85000">
                <a:srgbClr val="FFBCAF">
                  <a:alpha val="12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984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520" y="941832"/>
            <a:ext cx="4626864" cy="320954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380" cap="all" spc="463" baseline="0" dirty="0">
                <a:solidFill>
                  <a:schemeClr val="bg1"/>
                </a:solidFill>
              </a:defRPr>
            </a:lvl1pPr>
          </a:lstStyle>
          <a:p>
            <a:pPr lvl="0">
              <a:lnSpc>
                <a:spcPct val="110000"/>
              </a:lnSpc>
            </a:pPr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520" y="4974336"/>
            <a:ext cx="4626864" cy="145389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cap="all" spc="265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" y="6455664"/>
            <a:ext cx="4096512" cy="3657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2D689D1-54B3-41D9-B112-32329B9B3CC6}" type="datetime2">
              <a:rPr lang="en-US" smtClean="0"/>
              <a:t>Sunday, March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09145" y="6455664"/>
            <a:ext cx="149839" cy="15977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60A6A082-894A-7F2D-AA57-EBD48EAFBDB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2952" y="0"/>
            <a:ext cx="6099048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797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31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3/22/26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32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453929" y="1679352"/>
            <a:ext cx="5284143" cy="1783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776" tIns="25776" rIns="25776" bIns="25776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453929" y="3511853"/>
            <a:ext cx="5284143" cy="609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776" tIns="25776" rIns="25776" bIns="25776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019470" y="5817097"/>
            <a:ext cx="149839" cy="159777"/>
          </a:xfrm>
          <a:prstGeom prst="rect">
            <a:avLst/>
          </a:prstGeom>
          <a:ln w="12700">
            <a:miter lim="400000"/>
          </a:ln>
        </p:spPr>
        <p:txBody>
          <a:bodyPr wrap="none" lIns="25776" tIns="25776" rIns="25776" bIns="25776">
            <a:spAutoFit/>
          </a:bodyPr>
          <a:lstStyle>
            <a:lvl1pPr algn="ctr">
              <a:spcBef>
                <a:spcPts val="0"/>
              </a:spcBef>
              <a:defRPr sz="7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652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</p:sldLayoutIdLst>
  <p:transition spd="med"/>
  <p:txStyles>
    <p:titleStyle>
      <a:lvl1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1782885" marR="0" indent="-195385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2100385" marR="0" indent="-195385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2417885" marR="0" indent="-195385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2735385" marR="0" indent="-195385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tabLst/>
        <a:defRPr sz="1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27287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.apple.com/documentation/ios-ipados-release-notes/ios-ipados-18-release-note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A2B516-D0C2-D79E-CE38-7197D2CAE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4552" y="871758"/>
            <a:ext cx="5825448" cy="3871143"/>
          </a:xfrm>
        </p:spPr>
        <p:txBody>
          <a:bodyPr>
            <a:normAutofit/>
          </a:bodyPr>
          <a:lstStyle/>
          <a:p>
            <a:r>
              <a:rPr lang="en-US"/>
              <a:t>“Eval” in Software 3.0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C67B59-83EC-2F84-8F98-F740DE780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19964" y="4785543"/>
            <a:ext cx="5322013" cy="1005657"/>
          </a:xfrm>
        </p:spPr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16" name="Picture 15" descr="101010 data lines to infinity">
            <a:extLst>
              <a:ext uri="{FF2B5EF4-FFF2-40B4-BE49-F238E27FC236}">
                <a16:creationId xmlns:a16="http://schemas.microsoft.com/office/drawing/2014/main" id="{DDB6B2C8-67D6-5563-B4EF-C195124B8E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730" r="25226" b="1"/>
          <a:stretch>
            <a:fillRect/>
          </a:stretch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723900"/>
            <a:ext cx="5706224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CF06E40-3ECB-4820-95B5-8A70B07D4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723776" y="6134100"/>
            <a:ext cx="566812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66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17B6C-1048-CCAA-7F11-F389CDA31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EA204-41BC-68B3-F235-87445DE90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854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5D96D-FCDD-572D-9394-2B02F00F8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3016" y="1698034"/>
            <a:ext cx="7209692" cy="1730967"/>
          </a:xfrm>
        </p:spPr>
        <p:txBody>
          <a:bodyPr anchor="t">
            <a:noAutofit/>
          </a:bodyPr>
          <a:lstStyle/>
          <a:p>
            <a:r>
              <a:rPr lang="en-US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Rethinking the “evaluation” of </a:t>
            </a:r>
            <a:br>
              <a:rPr lang="en-US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AI-powered systems</a:t>
            </a:r>
            <a:br>
              <a:rPr lang="en-US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33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33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US" sz="3300" i="1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0E8E71-1C66-3676-A6D1-2C44E1CBA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863" y="4415410"/>
            <a:ext cx="5192201" cy="985368"/>
          </a:xfrm>
        </p:spPr>
        <p:txBody>
          <a:bodyPr anchor="ctr">
            <a:normAutofit/>
          </a:bodyPr>
          <a:lstStyle/>
          <a:p>
            <a:r>
              <a:rPr lang="en-US" sz="2400" b="1" dirty="0">
                <a:latin typeface="Segoe UI" panose="020B0502040204020203" pitchFamily="34" charset="0"/>
                <a:cs typeface="Segoe UI" panose="020B0502040204020203" pitchFamily="34" charset="0"/>
              </a:rPr>
              <a:t>Fabio Casati</a:t>
            </a:r>
          </a:p>
        </p:txBody>
      </p:sp>
      <p:pic>
        <p:nvPicPr>
          <p:cNvPr id="7" name="Picture 2" descr="Così è (se vi pare). Commedia in tre atti - Libro">
            <a:extLst>
              <a:ext uri="{FF2B5EF4-FFF2-40B4-BE49-F238E27FC236}">
                <a16:creationId xmlns:a16="http://schemas.microsoft.com/office/drawing/2014/main" id="{6A19F87E-AA30-E194-AB3D-3BC1BBD06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311" y="1162050"/>
            <a:ext cx="304569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351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66697F-DAEB-46D6-D833-3B70C0933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494" y="2239152"/>
            <a:ext cx="4486326" cy="1189849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How “reliable” is this measure (and its color)?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E9DEEB-D87C-5DBC-2E3F-85288D685526}"/>
              </a:ext>
            </a:extLst>
          </p:cNvPr>
          <p:cNvSpPr/>
          <p:nvPr/>
        </p:nvSpPr>
        <p:spPr>
          <a:xfrm>
            <a:off x="7425420" y="2024922"/>
            <a:ext cx="1580119" cy="118984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r>
              <a:rPr lang="en-US" sz="4364" b="1" kern="0" dirty="0">
                <a:solidFill>
                  <a:srgbClr val="FFFFFF"/>
                </a:solidFill>
                <a:latin typeface="Avenir Next" panose="020B0503020202020204" pitchFamily="34" charset="0"/>
                <a:ea typeface="Helvetica Neue"/>
                <a:cs typeface="Helvetica Neue"/>
                <a:sym typeface="Helvetica Neue Medium"/>
              </a:rPr>
              <a:t>89%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DCE3AF-4801-3E88-1B74-6749B9336465}"/>
              </a:ext>
            </a:extLst>
          </p:cNvPr>
          <p:cNvSpPr txBox="1"/>
          <p:nvPr/>
        </p:nvSpPr>
        <p:spPr>
          <a:xfrm>
            <a:off x="6941876" y="1531860"/>
            <a:ext cx="2635658" cy="4179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2116" b="1" kern="0" dirty="0">
                <a:solidFill>
                  <a:srgbClr val="00B050"/>
                </a:solidFill>
                <a:latin typeface="Avenir Next" panose="020B0503020202020204" pitchFamily="34" charset="0"/>
                <a:ea typeface="Helvetica Neue Medium"/>
                <a:cs typeface="Helvetica Neue Medium"/>
                <a:sym typeface="Helvetica Neue Medium"/>
              </a:rPr>
              <a:t>Technical accuracy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E5F4DC01-BAFF-BB17-7412-46A805945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751" y="3984203"/>
            <a:ext cx="2172046" cy="144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223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67B70-67BD-87FF-CCDD-F1E38330F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“Eval” in AI systems has a foundational role. </a:t>
            </a: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FB5242D0-8000-A497-3705-16EEE5B8F6C1}"/>
              </a:ext>
            </a:extLst>
          </p:cNvPr>
          <p:cNvSpPr>
            <a:spLocks noGrp="1"/>
          </p:cNvSpPr>
          <p:nvPr/>
        </p:nvSpPr>
        <p:spPr>
          <a:xfrm>
            <a:off x="1970196" y="1972725"/>
            <a:ext cx="7398908" cy="790612"/>
          </a:xfrm>
          <a:prstGeom prst="rect">
            <a:avLst/>
          </a:prstGeom>
        </p:spPr>
        <p:txBody>
          <a:bodyPr vert="horz" lIns="60452" tIns="30226" rIns="60452" bIns="30226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endParaRPr lang="en-US" sz="2380" dirty="0">
              <a:solidFill>
                <a:srgbClr val="000000"/>
              </a:solidFill>
              <a:latin typeface="Helvetica"/>
              <a:sym typeface="Helvetica Neue Medium"/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BFB8748-2CF3-324C-3FF5-0129823CDB4D}"/>
              </a:ext>
            </a:extLst>
          </p:cNvPr>
          <p:cNvSpPr>
            <a:spLocks noGrp="1"/>
          </p:cNvSpPr>
          <p:nvPr/>
        </p:nvSpPr>
        <p:spPr>
          <a:xfrm>
            <a:off x="731520" y="2451611"/>
            <a:ext cx="4967678" cy="1348345"/>
          </a:xfrm>
          <a:prstGeom prst="rect">
            <a:avLst/>
          </a:prstGeom>
        </p:spPr>
        <p:txBody>
          <a:bodyPr vert="horz" lIns="60452" tIns="30226" rIns="60452" bIns="30226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7525" indent="-2333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0100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4263" indent="-22701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4775" indent="-233363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Font typeface="Century Gothic" panose="020B0502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9968" lvl="1" indent="-302165" defTabSz="457200">
              <a:spcBef>
                <a:spcPts val="2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Ship / no ship decision</a:t>
            </a:r>
          </a:p>
          <a:p>
            <a:pPr marL="489968" lvl="1" indent="-302165" defTabSz="457200">
              <a:spcBef>
                <a:spcPts val="2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They tell us where to improve</a:t>
            </a:r>
          </a:p>
          <a:p>
            <a:pPr marL="187804" lvl="1" indent="0" defTabSz="457200">
              <a:spcBef>
                <a:spcPts val="200"/>
              </a:spcBef>
              <a:spcAft>
                <a:spcPts val="300"/>
              </a:spcAft>
              <a:buNone/>
            </a:pPr>
            <a:endParaRPr lang="en-US" dirty="0">
              <a:solidFill>
                <a:srgbClr val="000000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  <a:p>
            <a:pPr marL="187804" lvl="1" indent="0" defTabSz="457200">
              <a:spcBef>
                <a:spcPts val="200"/>
              </a:spcBef>
              <a:spcAft>
                <a:spcPts val="300"/>
              </a:spcAft>
              <a:buNone/>
            </a:pPr>
            <a:endParaRPr lang="en-US" dirty="0">
              <a:solidFill>
                <a:srgbClr val="000000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  <a:p>
            <a:pPr marL="489968" lvl="1" indent="-302165" defTabSz="457200">
              <a:spcBef>
                <a:spcPts val="200"/>
              </a:spcBef>
              <a:spcAft>
                <a:spcPts val="300"/>
              </a:spcAft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  <a:p>
            <a:pPr marL="0" indent="0" defTabSz="457200">
              <a:spcBef>
                <a:spcPts val="200"/>
              </a:spcBef>
              <a:spcAft>
                <a:spcPts val="300"/>
              </a:spcAft>
              <a:buNone/>
            </a:pPr>
            <a:endParaRPr lang="en-US" dirty="0">
              <a:solidFill>
                <a:srgbClr val="000000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  <a:p>
            <a:pPr marL="258763" lvl="1" indent="-116682" defTabSz="457200">
              <a:spcBef>
                <a:spcPts val="200"/>
              </a:spcBef>
              <a:spcAft>
                <a:spcPts val="300"/>
              </a:spcAft>
            </a:pPr>
            <a:endParaRPr lang="en-US" dirty="0">
              <a:solidFill>
                <a:srgbClr val="000000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F22A29-F7F5-8EC7-2D59-0C1D81B3D27F}"/>
              </a:ext>
            </a:extLst>
          </p:cNvPr>
          <p:cNvSpPr txBox="1"/>
          <p:nvPr/>
        </p:nvSpPr>
        <p:spPr>
          <a:xfrm>
            <a:off x="644631" y="3736838"/>
            <a:ext cx="5732106" cy="1443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7804" lvl="1" defTabSz="272873" hangingPunct="0">
              <a:spcBef>
                <a:spcPts val="1850"/>
              </a:spcBef>
            </a:pPr>
            <a:r>
              <a:rPr lang="en-US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SW companies are awesome once they know what to optimize for. </a:t>
            </a:r>
          </a:p>
          <a:p>
            <a:pPr marL="187804" lvl="1" defTabSz="272873" hangingPunct="0">
              <a:spcBef>
                <a:spcPts val="1850"/>
              </a:spcBef>
            </a:pPr>
            <a:r>
              <a:rPr lang="en-US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With accurate “eval” you *will* get a good system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8F39FB-A284-59F4-B156-4FC41C72F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276" y="2368030"/>
            <a:ext cx="4441543" cy="29638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139254-22FA-C67F-4836-505DF8927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0145" y="2290253"/>
            <a:ext cx="1384300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6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360D2-5FE1-97B4-DB89-94951804E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4BCB9A-9886-BA29-1EF2-2B732FB5D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016" y="1166187"/>
            <a:ext cx="8052911" cy="45297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8C057D-7BA3-28B1-34C9-F02B9B561228}"/>
              </a:ext>
            </a:extLst>
          </p:cNvPr>
          <p:cNvSpPr txBox="1"/>
          <p:nvPr/>
        </p:nvSpPr>
        <p:spPr>
          <a:xfrm>
            <a:off x="586194" y="2051413"/>
            <a:ext cx="2411238" cy="951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2000" kern="0" dirty="0">
                <a:solidFill>
                  <a:srgbClr val="00206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Andrej </a:t>
            </a:r>
            <a:r>
              <a:rPr lang="en-US" sz="2000" kern="0" dirty="0" err="1">
                <a:solidFill>
                  <a:srgbClr val="00206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Karpathy</a:t>
            </a:r>
            <a:r>
              <a:rPr lang="en-US" sz="2000" kern="0" dirty="0">
                <a:solidFill>
                  <a:srgbClr val="00206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, </a:t>
            </a:r>
          </a:p>
          <a:p>
            <a:pPr defTabSz="272873" hangingPunct="0">
              <a:spcBef>
                <a:spcPts val="1850"/>
              </a:spcBef>
            </a:pPr>
            <a:r>
              <a:rPr lang="en-US" sz="2000" kern="0" dirty="0">
                <a:solidFill>
                  <a:srgbClr val="00206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At </a:t>
            </a:r>
            <a:r>
              <a:rPr lang="en-US" sz="2000" i="1" kern="0" dirty="0">
                <a:solidFill>
                  <a:srgbClr val="00206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AI Startup School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A98C7D7-AB92-8AD1-60DE-87B89C2391A4}"/>
              </a:ext>
            </a:extLst>
          </p:cNvPr>
          <p:cNvGrpSpPr/>
          <p:nvPr/>
        </p:nvGrpSpPr>
        <p:grpSpPr>
          <a:xfrm>
            <a:off x="586194" y="3769505"/>
            <a:ext cx="6095960" cy="987193"/>
            <a:chOff x="250705" y="3696298"/>
            <a:chExt cx="9220779" cy="14932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630E2E5-7BB6-EFB0-755A-27052C14C5B6}"/>
                </a:ext>
              </a:extLst>
            </p:cNvPr>
            <p:cNvSpPr txBox="1"/>
            <p:nvPr/>
          </p:nvSpPr>
          <p:spPr>
            <a:xfrm>
              <a:off x="250705" y="3696298"/>
              <a:ext cx="4018229" cy="1493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2116" b="1" kern="0" dirty="0">
                  <a:solidFill>
                    <a:srgbClr val="00206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Can we </a:t>
              </a:r>
              <a:r>
                <a:rPr lang="en-US" sz="2116" b="1" i="1" kern="0" dirty="0">
                  <a:solidFill>
                    <a:srgbClr val="00206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reliably</a:t>
              </a:r>
              <a:r>
                <a:rPr lang="en-US" sz="2116" b="1" kern="0" dirty="0">
                  <a:solidFill>
                    <a:srgbClr val="00206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</a:t>
              </a:r>
            </a:p>
            <a:p>
              <a:pPr defTabSz="272873" hangingPunct="0">
                <a:spcBef>
                  <a:spcPts val="1850"/>
                </a:spcBef>
              </a:pPr>
              <a:r>
                <a:rPr lang="en-US" sz="2116" b="1" kern="0" dirty="0">
                  <a:solidFill>
                    <a:srgbClr val="00206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automate this, too?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836E9FD-86ED-DA29-07A5-DB72BBBAE1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43428" y="4114418"/>
              <a:ext cx="5528056" cy="211042"/>
            </a:xfrm>
            <a:prstGeom prst="straightConnector1">
              <a:avLst/>
            </a:prstGeom>
            <a:ln w="762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70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ocument with text on it&#10;&#10;AI-generated content may be incorrect.">
            <a:extLst>
              <a:ext uri="{FF2B5EF4-FFF2-40B4-BE49-F238E27FC236}">
                <a16:creationId xmlns:a16="http://schemas.microsoft.com/office/drawing/2014/main" id="{9D6C3514-69B0-1067-6950-EEF44CE66D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28" t="15860" r="8100"/>
          <a:stretch>
            <a:fillRect/>
          </a:stretch>
        </p:blipFill>
        <p:spPr>
          <a:xfrm>
            <a:off x="161001" y="1215045"/>
            <a:ext cx="5313677" cy="3809839"/>
          </a:xfrm>
          <a:prstGeom prst="rect">
            <a:avLst/>
          </a:prstGeom>
        </p:spPr>
      </p:pic>
      <p:pic>
        <p:nvPicPr>
          <p:cNvPr id="7" name="Picture 6" descr="A screenshot of a black and white social media post&#10;&#10;AI-generated content may be incorrect.">
            <a:extLst>
              <a:ext uri="{FF2B5EF4-FFF2-40B4-BE49-F238E27FC236}">
                <a16:creationId xmlns:a16="http://schemas.microsoft.com/office/drawing/2014/main" id="{42F920A4-07ED-7C8D-6D0E-A52FD67990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503" t="17224"/>
          <a:stretch>
            <a:fillRect/>
          </a:stretch>
        </p:blipFill>
        <p:spPr>
          <a:xfrm>
            <a:off x="1248885" y="3033380"/>
            <a:ext cx="5313677" cy="1721159"/>
          </a:xfrm>
          <a:custGeom>
            <a:avLst/>
            <a:gdLst>
              <a:gd name="connsiteX0" fmla="*/ 0 w 5313677"/>
              <a:gd name="connsiteY0" fmla="*/ 0 h 1721159"/>
              <a:gd name="connsiteX1" fmla="*/ 430998 w 5313677"/>
              <a:gd name="connsiteY1" fmla="*/ 0 h 1721159"/>
              <a:gd name="connsiteX2" fmla="*/ 1127680 w 5313677"/>
              <a:gd name="connsiteY2" fmla="*/ 0 h 1721159"/>
              <a:gd name="connsiteX3" fmla="*/ 1664952 w 5313677"/>
              <a:gd name="connsiteY3" fmla="*/ 0 h 1721159"/>
              <a:gd name="connsiteX4" fmla="*/ 2308497 w 5313677"/>
              <a:gd name="connsiteY4" fmla="*/ 0 h 1721159"/>
              <a:gd name="connsiteX5" fmla="*/ 2845769 w 5313677"/>
              <a:gd name="connsiteY5" fmla="*/ 0 h 1721159"/>
              <a:gd name="connsiteX6" fmla="*/ 3489315 w 5313677"/>
              <a:gd name="connsiteY6" fmla="*/ 0 h 1721159"/>
              <a:gd name="connsiteX7" fmla="*/ 4079723 w 5313677"/>
              <a:gd name="connsiteY7" fmla="*/ 0 h 1721159"/>
              <a:gd name="connsiteX8" fmla="*/ 4723268 w 5313677"/>
              <a:gd name="connsiteY8" fmla="*/ 0 h 1721159"/>
              <a:gd name="connsiteX9" fmla="*/ 5313677 w 5313677"/>
              <a:gd name="connsiteY9" fmla="*/ 0 h 1721159"/>
              <a:gd name="connsiteX10" fmla="*/ 5313677 w 5313677"/>
              <a:gd name="connsiteY10" fmla="*/ 608143 h 1721159"/>
              <a:gd name="connsiteX11" fmla="*/ 5313677 w 5313677"/>
              <a:gd name="connsiteY11" fmla="*/ 1130228 h 1721159"/>
              <a:gd name="connsiteX12" fmla="*/ 5313677 w 5313677"/>
              <a:gd name="connsiteY12" fmla="*/ 1721159 h 1721159"/>
              <a:gd name="connsiteX13" fmla="*/ 4882679 w 5313677"/>
              <a:gd name="connsiteY13" fmla="*/ 1721159 h 1721159"/>
              <a:gd name="connsiteX14" fmla="*/ 4451681 w 5313677"/>
              <a:gd name="connsiteY14" fmla="*/ 1721159 h 1721159"/>
              <a:gd name="connsiteX15" fmla="*/ 3861272 w 5313677"/>
              <a:gd name="connsiteY15" fmla="*/ 1721159 h 1721159"/>
              <a:gd name="connsiteX16" fmla="*/ 3430274 w 5313677"/>
              <a:gd name="connsiteY16" fmla="*/ 1721159 h 1721159"/>
              <a:gd name="connsiteX17" fmla="*/ 2946139 w 5313677"/>
              <a:gd name="connsiteY17" fmla="*/ 1721159 h 1721159"/>
              <a:gd name="connsiteX18" fmla="*/ 2462004 w 5313677"/>
              <a:gd name="connsiteY18" fmla="*/ 1721159 h 1721159"/>
              <a:gd name="connsiteX19" fmla="*/ 1871595 w 5313677"/>
              <a:gd name="connsiteY19" fmla="*/ 1721159 h 1721159"/>
              <a:gd name="connsiteX20" fmla="*/ 1334323 w 5313677"/>
              <a:gd name="connsiteY20" fmla="*/ 1721159 h 1721159"/>
              <a:gd name="connsiteX21" fmla="*/ 797052 w 5313677"/>
              <a:gd name="connsiteY21" fmla="*/ 1721159 h 1721159"/>
              <a:gd name="connsiteX22" fmla="*/ 0 w 5313677"/>
              <a:gd name="connsiteY22" fmla="*/ 1721159 h 1721159"/>
              <a:gd name="connsiteX23" fmla="*/ 0 w 5313677"/>
              <a:gd name="connsiteY23" fmla="*/ 1199074 h 1721159"/>
              <a:gd name="connsiteX24" fmla="*/ 0 w 5313677"/>
              <a:gd name="connsiteY24" fmla="*/ 642566 h 1721159"/>
              <a:gd name="connsiteX25" fmla="*/ 0 w 5313677"/>
              <a:gd name="connsiteY25" fmla="*/ 0 h 1721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313677" h="1721159" fill="none" extrusionOk="0">
                <a:moveTo>
                  <a:pt x="0" y="0"/>
                </a:moveTo>
                <a:cubicBezTo>
                  <a:pt x="103605" y="-31810"/>
                  <a:pt x="271896" y="4748"/>
                  <a:pt x="430998" y="0"/>
                </a:cubicBezTo>
                <a:cubicBezTo>
                  <a:pt x="590100" y="-4748"/>
                  <a:pt x="939296" y="54938"/>
                  <a:pt x="1127680" y="0"/>
                </a:cubicBezTo>
                <a:cubicBezTo>
                  <a:pt x="1316064" y="-54938"/>
                  <a:pt x="1527585" y="9756"/>
                  <a:pt x="1664952" y="0"/>
                </a:cubicBezTo>
                <a:cubicBezTo>
                  <a:pt x="1802319" y="-9756"/>
                  <a:pt x="2023193" y="25594"/>
                  <a:pt x="2308497" y="0"/>
                </a:cubicBezTo>
                <a:cubicBezTo>
                  <a:pt x="2593801" y="-25594"/>
                  <a:pt x="2600149" y="3174"/>
                  <a:pt x="2845769" y="0"/>
                </a:cubicBezTo>
                <a:cubicBezTo>
                  <a:pt x="3091389" y="-3174"/>
                  <a:pt x="3283657" y="73534"/>
                  <a:pt x="3489315" y="0"/>
                </a:cubicBezTo>
                <a:cubicBezTo>
                  <a:pt x="3694973" y="-73534"/>
                  <a:pt x="3823815" y="46857"/>
                  <a:pt x="4079723" y="0"/>
                </a:cubicBezTo>
                <a:cubicBezTo>
                  <a:pt x="4335631" y="-46857"/>
                  <a:pt x="4410754" y="71666"/>
                  <a:pt x="4723268" y="0"/>
                </a:cubicBezTo>
                <a:cubicBezTo>
                  <a:pt x="5035782" y="-71666"/>
                  <a:pt x="5175554" y="60357"/>
                  <a:pt x="5313677" y="0"/>
                </a:cubicBezTo>
                <a:cubicBezTo>
                  <a:pt x="5336357" y="267478"/>
                  <a:pt x="5313051" y="408358"/>
                  <a:pt x="5313677" y="608143"/>
                </a:cubicBezTo>
                <a:cubicBezTo>
                  <a:pt x="5314303" y="807928"/>
                  <a:pt x="5302743" y="958517"/>
                  <a:pt x="5313677" y="1130228"/>
                </a:cubicBezTo>
                <a:cubicBezTo>
                  <a:pt x="5324611" y="1301940"/>
                  <a:pt x="5245781" y="1462905"/>
                  <a:pt x="5313677" y="1721159"/>
                </a:cubicBezTo>
                <a:cubicBezTo>
                  <a:pt x="5186542" y="1745006"/>
                  <a:pt x="5037182" y="1712111"/>
                  <a:pt x="4882679" y="1721159"/>
                </a:cubicBezTo>
                <a:cubicBezTo>
                  <a:pt x="4728176" y="1730207"/>
                  <a:pt x="4539240" y="1719840"/>
                  <a:pt x="4451681" y="1721159"/>
                </a:cubicBezTo>
                <a:cubicBezTo>
                  <a:pt x="4364122" y="1722478"/>
                  <a:pt x="4014743" y="1716798"/>
                  <a:pt x="3861272" y="1721159"/>
                </a:cubicBezTo>
                <a:cubicBezTo>
                  <a:pt x="3707801" y="1725520"/>
                  <a:pt x="3604999" y="1716295"/>
                  <a:pt x="3430274" y="1721159"/>
                </a:cubicBezTo>
                <a:cubicBezTo>
                  <a:pt x="3255549" y="1726023"/>
                  <a:pt x="3178588" y="1692620"/>
                  <a:pt x="2946139" y="1721159"/>
                </a:cubicBezTo>
                <a:cubicBezTo>
                  <a:pt x="2713691" y="1749698"/>
                  <a:pt x="2593164" y="1684483"/>
                  <a:pt x="2462004" y="1721159"/>
                </a:cubicBezTo>
                <a:cubicBezTo>
                  <a:pt x="2330845" y="1757835"/>
                  <a:pt x="2162716" y="1713363"/>
                  <a:pt x="1871595" y="1721159"/>
                </a:cubicBezTo>
                <a:cubicBezTo>
                  <a:pt x="1580474" y="1728955"/>
                  <a:pt x="1497160" y="1716999"/>
                  <a:pt x="1334323" y="1721159"/>
                </a:cubicBezTo>
                <a:cubicBezTo>
                  <a:pt x="1171486" y="1725319"/>
                  <a:pt x="906218" y="1673473"/>
                  <a:pt x="797052" y="1721159"/>
                </a:cubicBezTo>
                <a:cubicBezTo>
                  <a:pt x="687886" y="1768845"/>
                  <a:pt x="215751" y="1656327"/>
                  <a:pt x="0" y="1721159"/>
                </a:cubicBezTo>
                <a:cubicBezTo>
                  <a:pt x="-36136" y="1579735"/>
                  <a:pt x="24458" y="1312972"/>
                  <a:pt x="0" y="1199074"/>
                </a:cubicBezTo>
                <a:cubicBezTo>
                  <a:pt x="-24458" y="1085176"/>
                  <a:pt x="12922" y="917086"/>
                  <a:pt x="0" y="642566"/>
                </a:cubicBezTo>
                <a:cubicBezTo>
                  <a:pt x="-12922" y="368046"/>
                  <a:pt x="29916" y="263588"/>
                  <a:pt x="0" y="0"/>
                </a:cubicBezTo>
                <a:close/>
              </a:path>
              <a:path w="5313677" h="1721159" stroke="0" extrusionOk="0">
                <a:moveTo>
                  <a:pt x="0" y="0"/>
                </a:moveTo>
                <a:cubicBezTo>
                  <a:pt x="190771" y="-9545"/>
                  <a:pt x="248711" y="34430"/>
                  <a:pt x="430998" y="0"/>
                </a:cubicBezTo>
                <a:cubicBezTo>
                  <a:pt x="613285" y="-34430"/>
                  <a:pt x="891752" y="14614"/>
                  <a:pt x="1127680" y="0"/>
                </a:cubicBezTo>
                <a:cubicBezTo>
                  <a:pt x="1363608" y="-14614"/>
                  <a:pt x="1544427" y="4835"/>
                  <a:pt x="1824362" y="0"/>
                </a:cubicBezTo>
                <a:cubicBezTo>
                  <a:pt x="2104297" y="-4835"/>
                  <a:pt x="2242660" y="7002"/>
                  <a:pt x="2467908" y="0"/>
                </a:cubicBezTo>
                <a:cubicBezTo>
                  <a:pt x="2693156" y="-7002"/>
                  <a:pt x="2708832" y="33051"/>
                  <a:pt x="2898906" y="0"/>
                </a:cubicBezTo>
                <a:cubicBezTo>
                  <a:pt x="3088980" y="-33051"/>
                  <a:pt x="3289438" y="12740"/>
                  <a:pt x="3489315" y="0"/>
                </a:cubicBezTo>
                <a:cubicBezTo>
                  <a:pt x="3689192" y="-12740"/>
                  <a:pt x="4017057" y="750"/>
                  <a:pt x="4185997" y="0"/>
                </a:cubicBezTo>
                <a:cubicBezTo>
                  <a:pt x="4354937" y="-750"/>
                  <a:pt x="4791377" y="101928"/>
                  <a:pt x="5313677" y="0"/>
                </a:cubicBezTo>
                <a:cubicBezTo>
                  <a:pt x="5371003" y="188734"/>
                  <a:pt x="5272191" y="383275"/>
                  <a:pt x="5313677" y="522085"/>
                </a:cubicBezTo>
                <a:cubicBezTo>
                  <a:pt x="5355163" y="660895"/>
                  <a:pt x="5271283" y="932949"/>
                  <a:pt x="5313677" y="1078593"/>
                </a:cubicBezTo>
                <a:cubicBezTo>
                  <a:pt x="5356071" y="1224237"/>
                  <a:pt x="5252922" y="1570870"/>
                  <a:pt x="5313677" y="1721159"/>
                </a:cubicBezTo>
                <a:cubicBezTo>
                  <a:pt x="5012859" y="1733147"/>
                  <a:pt x="4871544" y="1683555"/>
                  <a:pt x="4616995" y="1721159"/>
                </a:cubicBezTo>
                <a:cubicBezTo>
                  <a:pt x="4362446" y="1758763"/>
                  <a:pt x="4312108" y="1686407"/>
                  <a:pt x="4185997" y="1721159"/>
                </a:cubicBezTo>
                <a:cubicBezTo>
                  <a:pt x="4059886" y="1755911"/>
                  <a:pt x="3891302" y="1681471"/>
                  <a:pt x="3648725" y="1721159"/>
                </a:cubicBezTo>
                <a:cubicBezTo>
                  <a:pt x="3406148" y="1760847"/>
                  <a:pt x="3362005" y="1693983"/>
                  <a:pt x="3217727" y="1721159"/>
                </a:cubicBezTo>
                <a:cubicBezTo>
                  <a:pt x="3073449" y="1748335"/>
                  <a:pt x="2911737" y="1654084"/>
                  <a:pt x="2627318" y="1721159"/>
                </a:cubicBezTo>
                <a:cubicBezTo>
                  <a:pt x="2342899" y="1788234"/>
                  <a:pt x="2250578" y="1663092"/>
                  <a:pt x="2090046" y="1721159"/>
                </a:cubicBezTo>
                <a:cubicBezTo>
                  <a:pt x="1929514" y="1779226"/>
                  <a:pt x="1550464" y="1667115"/>
                  <a:pt x="1393364" y="1721159"/>
                </a:cubicBezTo>
                <a:cubicBezTo>
                  <a:pt x="1236264" y="1775203"/>
                  <a:pt x="1159431" y="1673424"/>
                  <a:pt x="962366" y="1721159"/>
                </a:cubicBezTo>
                <a:cubicBezTo>
                  <a:pt x="765301" y="1768894"/>
                  <a:pt x="337876" y="1656630"/>
                  <a:pt x="0" y="1721159"/>
                </a:cubicBezTo>
                <a:cubicBezTo>
                  <a:pt x="-18855" y="1584237"/>
                  <a:pt x="32781" y="1261262"/>
                  <a:pt x="0" y="1130228"/>
                </a:cubicBezTo>
                <a:cubicBezTo>
                  <a:pt x="-32781" y="999194"/>
                  <a:pt x="24453" y="805145"/>
                  <a:pt x="0" y="590931"/>
                </a:cubicBezTo>
                <a:cubicBezTo>
                  <a:pt x="-24453" y="376717"/>
                  <a:pt x="66501" y="266834"/>
                  <a:pt x="0" y="0"/>
                </a:cubicBezTo>
                <a:close/>
              </a:path>
            </a:pathLst>
          </a:custGeom>
          <a:ln w="50800">
            <a:solidFill>
              <a:schemeClr val="accent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4DEDC3B-0479-02C8-6FD8-FAAF2D27448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21" t="30775" r="-621" b="11626"/>
          <a:stretch>
            <a:fillRect/>
          </a:stretch>
        </p:blipFill>
        <p:spPr>
          <a:xfrm>
            <a:off x="3194495" y="4852621"/>
            <a:ext cx="5138420" cy="516101"/>
          </a:xfrm>
          <a:custGeom>
            <a:avLst/>
            <a:gdLst>
              <a:gd name="connsiteX0" fmla="*/ 0 w 5138420"/>
              <a:gd name="connsiteY0" fmla="*/ 0 h 516101"/>
              <a:gd name="connsiteX1" fmla="*/ 468167 w 5138420"/>
              <a:gd name="connsiteY1" fmla="*/ 0 h 516101"/>
              <a:gd name="connsiteX2" fmla="*/ 987719 w 5138420"/>
              <a:gd name="connsiteY2" fmla="*/ 0 h 516101"/>
              <a:gd name="connsiteX3" fmla="*/ 1455886 w 5138420"/>
              <a:gd name="connsiteY3" fmla="*/ 0 h 516101"/>
              <a:gd name="connsiteX4" fmla="*/ 2078205 w 5138420"/>
              <a:gd name="connsiteY4" fmla="*/ 0 h 516101"/>
              <a:gd name="connsiteX5" fmla="*/ 2649141 w 5138420"/>
              <a:gd name="connsiteY5" fmla="*/ 0 h 516101"/>
              <a:gd name="connsiteX6" fmla="*/ 3220077 w 5138420"/>
              <a:gd name="connsiteY6" fmla="*/ 0 h 516101"/>
              <a:gd name="connsiteX7" fmla="*/ 3893780 w 5138420"/>
              <a:gd name="connsiteY7" fmla="*/ 0 h 516101"/>
              <a:gd name="connsiteX8" fmla="*/ 4516100 w 5138420"/>
              <a:gd name="connsiteY8" fmla="*/ 0 h 516101"/>
              <a:gd name="connsiteX9" fmla="*/ 5138420 w 5138420"/>
              <a:gd name="connsiteY9" fmla="*/ 0 h 516101"/>
              <a:gd name="connsiteX10" fmla="*/ 5138420 w 5138420"/>
              <a:gd name="connsiteY10" fmla="*/ 516101 h 516101"/>
              <a:gd name="connsiteX11" fmla="*/ 4721637 w 5138420"/>
              <a:gd name="connsiteY11" fmla="*/ 516101 h 516101"/>
              <a:gd name="connsiteX12" fmla="*/ 4253470 w 5138420"/>
              <a:gd name="connsiteY12" fmla="*/ 516101 h 516101"/>
              <a:gd name="connsiteX13" fmla="*/ 3631150 w 5138420"/>
              <a:gd name="connsiteY13" fmla="*/ 516101 h 516101"/>
              <a:gd name="connsiteX14" fmla="*/ 2957446 w 5138420"/>
              <a:gd name="connsiteY14" fmla="*/ 516101 h 516101"/>
              <a:gd name="connsiteX15" fmla="*/ 2437895 w 5138420"/>
              <a:gd name="connsiteY15" fmla="*/ 516101 h 516101"/>
              <a:gd name="connsiteX16" fmla="*/ 1764191 w 5138420"/>
              <a:gd name="connsiteY16" fmla="*/ 516101 h 516101"/>
              <a:gd name="connsiteX17" fmla="*/ 1296024 w 5138420"/>
              <a:gd name="connsiteY17" fmla="*/ 516101 h 516101"/>
              <a:gd name="connsiteX18" fmla="*/ 879241 w 5138420"/>
              <a:gd name="connsiteY18" fmla="*/ 516101 h 516101"/>
              <a:gd name="connsiteX19" fmla="*/ 0 w 5138420"/>
              <a:gd name="connsiteY19" fmla="*/ 516101 h 516101"/>
              <a:gd name="connsiteX20" fmla="*/ 0 w 5138420"/>
              <a:gd name="connsiteY20" fmla="*/ 0 h 516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138420" h="516101" fill="none" extrusionOk="0">
                <a:moveTo>
                  <a:pt x="0" y="0"/>
                </a:moveTo>
                <a:cubicBezTo>
                  <a:pt x="103016" y="-38779"/>
                  <a:pt x="240318" y="54978"/>
                  <a:pt x="468167" y="0"/>
                </a:cubicBezTo>
                <a:cubicBezTo>
                  <a:pt x="696016" y="-54978"/>
                  <a:pt x="856921" y="2886"/>
                  <a:pt x="987719" y="0"/>
                </a:cubicBezTo>
                <a:cubicBezTo>
                  <a:pt x="1118517" y="-2886"/>
                  <a:pt x="1316843" y="33356"/>
                  <a:pt x="1455886" y="0"/>
                </a:cubicBezTo>
                <a:cubicBezTo>
                  <a:pt x="1594929" y="-33356"/>
                  <a:pt x="1888402" y="47665"/>
                  <a:pt x="2078205" y="0"/>
                </a:cubicBezTo>
                <a:cubicBezTo>
                  <a:pt x="2268008" y="-47665"/>
                  <a:pt x="2512602" y="64878"/>
                  <a:pt x="2649141" y="0"/>
                </a:cubicBezTo>
                <a:cubicBezTo>
                  <a:pt x="2785680" y="-64878"/>
                  <a:pt x="2959015" y="67262"/>
                  <a:pt x="3220077" y="0"/>
                </a:cubicBezTo>
                <a:cubicBezTo>
                  <a:pt x="3481139" y="-67262"/>
                  <a:pt x="3694742" y="41135"/>
                  <a:pt x="3893780" y="0"/>
                </a:cubicBezTo>
                <a:cubicBezTo>
                  <a:pt x="4092818" y="-41135"/>
                  <a:pt x="4288320" y="11285"/>
                  <a:pt x="4516100" y="0"/>
                </a:cubicBezTo>
                <a:cubicBezTo>
                  <a:pt x="4743880" y="-11285"/>
                  <a:pt x="4863218" y="60371"/>
                  <a:pt x="5138420" y="0"/>
                </a:cubicBezTo>
                <a:cubicBezTo>
                  <a:pt x="5159082" y="135747"/>
                  <a:pt x="5109766" y="312751"/>
                  <a:pt x="5138420" y="516101"/>
                </a:cubicBezTo>
                <a:cubicBezTo>
                  <a:pt x="5005772" y="544600"/>
                  <a:pt x="4890656" y="471843"/>
                  <a:pt x="4721637" y="516101"/>
                </a:cubicBezTo>
                <a:cubicBezTo>
                  <a:pt x="4552618" y="560359"/>
                  <a:pt x="4474929" y="505459"/>
                  <a:pt x="4253470" y="516101"/>
                </a:cubicBezTo>
                <a:cubicBezTo>
                  <a:pt x="4032011" y="526743"/>
                  <a:pt x="3819396" y="487381"/>
                  <a:pt x="3631150" y="516101"/>
                </a:cubicBezTo>
                <a:cubicBezTo>
                  <a:pt x="3442904" y="544821"/>
                  <a:pt x="3132490" y="454571"/>
                  <a:pt x="2957446" y="516101"/>
                </a:cubicBezTo>
                <a:cubicBezTo>
                  <a:pt x="2782402" y="577631"/>
                  <a:pt x="2676605" y="481260"/>
                  <a:pt x="2437895" y="516101"/>
                </a:cubicBezTo>
                <a:cubicBezTo>
                  <a:pt x="2199185" y="550942"/>
                  <a:pt x="2061501" y="485310"/>
                  <a:pt x="1764191" y="516101"/>
                </a:cubicBezTo>
                <a:cubicBezTo>
                  <a:pt x="1466881" y="546892"/>
                  <a:pt x="1420828" y="482575"/>
                  <a:pt x="1296024" y="516101"/>
                </a:cubicBezTo>
                <a:cubicBezTo>
                  <a:pt x="1171220" y="549627"/>
                  <a:pt x="1032714" y="476937"/>
                  <a:pt x="879241" y="516101"/>
                </a:cubicBezTo>
                <a:cubicBezTo>
                  <a:pt x="725768" y="555265"/>
                  <a:pt x="367439" y="442416"/>
                  <a:pt x="0" y="516101"/>
                </a:cubicBezTo>
                <a:cubicBezTo>
                  <a:pt x="-17007" y="331953"/>
                  <a:pt x="57709" y="174578"/>
                  <a:pt x="0" y="0"/>
                </a:cubicBezTo>
                <a:close/>
              </a:path>
              <a:path w="5138420" h="516101" stroke="0" extrusionOk="0">
                <a:moveTo>
                  <a:pt x="0" y="0"/>
                </a:moveTo>
                <a:cubicBezTo>
                  <a:pt x="142824" y="-43126"/>
                  <a:pt x="401861" y="18224"/>
                  <a:pt x="519551" y="0"/>
                </a:cubicBezTo>
                <a:cubicBezTo>
                  <a:pt x="637241" y="-18224"/>
                  <a:pt x="797481" y="3903"/>
                  <a:pt x="936334" y="0"/>
                </a:cubicBezTo>
                <a:cubicBezTo>
                  <a:pt x="1075187" y="-3903"/>
                  <a:pt x="1392895" y="58172"/>
                  <a:pt x="1610038" y="0"/>
                </a:cubicBezTo>
                <a:cubicBezTo>
                  <a:pt x="1827181" y="-58172"/>
                  <a:pt x="2021429" y="28606"/>
                  <a:pt x="2129590" y="0"/>
                </a:cubicBezTo>
                <a:cubicBezTo>
                  <a:pt x="2237751" y="-28606"/>
                  <a:pt x="2530888" y="8124"/>
                  <a:pt x="2649141" y="0"/>
                </a:cubicBezTo>
                <a:cubicBezTo>
                  <a:pt x="2767394" y="-8124"/>
                  <a:pt x="3026133" y="14881"/>
                  <a:pt x="3322845" y="0"/>
                </a:cubicBezTo>
                <a:cubicBezTo>
                  <a:pt x="3619557" y="-14881"/>
                  <a:pt x="3595093" y="22840"/>
                  <a:pt x="3791012" y="0"/>
                </a:cubicBezTo>
                <a:cubicBezTo>
                  <a:pt x="3986931" y="-22840"/>
                  <a:pt x="4284052" y="8926"/>
                  <a:pt x="4464716" y="0"/>
                </a:cubicBezTo>
                <a:cubicBezTo>
                  <a:pt x="4645380" y="-8926"/>
                  <a:pt x="5000915" y="78873"/>
                  <a:pt x="5138420" y="0"/>
                </a:cubicBezTo>
                <a:cubicBezTo>
                  <a:pt x="5187083" y="207605"/>
                  <a:pt x="5095633" y="393316"/>
                  <a:pt x="5138420" y="516101"/>
                </a:cubicBezTo>
                <a:cubicBezTo>
                  <a:pt x="4970772" y="529625"/>
                  <a:pt x="4689120" y="455318"/>
                  <a:pt x="4567484" y="516101"/>
                </a:cubicBezTo>
                <a:cubicBezTo>
                  <a:pt x="4445848" y="576884"/>
                  <a:pt x="4168441" y="493410"/>
                  <a:pt x="4047933" y="516101"/>
                </a:cubicBezTo>
                <a:cubicBezTo>
                  <a:pt x="3927425" y="538792"/>
                  <a:pt x="3636945" y="475495"/>
                  <a:pt x="3374229" y="516101"/>
                </a:cubicBezTo>
                <a:cubicBezTo>
                  <a:pt x="3111513" y="556707"/>
                  <a:pt x="2867254" y="467746"/>
                  <a:pt x="2700525" y="516101"/>
                </a:cubicBezTo>
                <a:cubicBezTo>
                  <a:pt x="2533796" y="564456"/>
                  <a:pt x="2364837" y="469695"/>
                  <a:pt x="2232358" y="516101"/>
                </a:cubicBezTo>
                <a:cubicBezTo>
                  <a:pt x="2099879" y="562507"/>
                  <a:pt x="1943346" y="455202"/>
                  <a:pt x="1661422" y="516101"/>
                </a:cubicBezTo>
                <a:cubicBezTo>
                  <a:pt x="1379498" y="577000"/>
                  <a:pt x="1263632" y="472534"/>
                  <a:pt x="987719" y="516101"/>
                </a:cubicBezTo>
                <a:cubicBezTo>
                  <a:pt x="711806" y="559668"/>
                  <a:pt x="393190" y="427570"/>
                  <a:pt x="0" y="516101"/>
                </a:cubicBezTo>
                <a:cubicBezTo>
                  <a:pt x="-24470" y="402881"/>
                  <a:pt x="49397" y="191444"/>
                  <a:pt x="0" y="0"/>
                </a:cubicBezTo>
                <a:close/>
              </a:path>
            </a:pathLst>
          </a:custGeom>
          <a:ln w="50800">
            <a:solidFill>
              <a:schemeClr val="accent2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5554204-242F-FC72-8801-34B9C20911C9}"/>
              </a:ext>
            </a:extLst>
          </p:cNvPr>
          <p:cNvGrpSpPr/>
          <p:nvPr/>
        </p:nvGrpSpPr>
        <p:grpSpPr>
          <a:xfrm>
            <a:off x="8676545" y="2031979"/>
            <a:ext cx="2786020" cy="2827054"/>
            <a:chOff x="17353089" y="1739858"/>
            <a:chExt cx="5572039" cy="565410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F5F9E68-DE8F-59A4-08C3-2B1AEBBB3102}"/>
                </a:ext>
              </a:extLst>
            </p:cNvPr>
            <p:cNvGrpSpPr/>
            <p:nvPr/>
          </p:nvGrpSpPr>
          <p:grpSpPr>
            <a:xfrm>
              <a:off x="17353089" y="1739858"/>
              <a:ext cx="5271316" cy="3365820"/>
              <a:chOff x="7694133" y="1543051"/>
              <a:chExt cx="3986709" cy="2545578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51BEFBA-8D23-568E-2EED-B729C0A7DADF}"/>
                  </a:ext>
                </a:extLst>
              </p:cNvPr>
              <p:cNvSpPr/>
              <p:nvPr/>
            </p:nvSpPr>
            <p:spPr>
              <a:xfrm>
                <a:off x="8425543" y="2288858"/>
                <a:ext cx="2390095" cy="1799771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72873" hangingPunct="0">
                  <a:spcBef>
                    <a:spcPts val="1850"/>
                  </a:spcBef>
                </a:pPr>
                <a:r>
                  <a:rPr lang="en-US" sz="4364" b="1" kern="0" dirty="0">
                    <a:solidFill>
                      <a:srgbClr val="FFFFFF"/>
                    </a:solidFill>
                    <a:latin typeface="Avenir Next" panose="020B0503020202020204" pitchFamily="34" charset="0"/>
                    <a:ea typeface="Helvetica Neue"/>
                    <a:cs typeface="Helvetica Neue"/>
                    <a:sym typeface="Helvetica Neue Medium"/>
                  </a:rPr>
                  <a:t>89%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15A7E18-399F-EA24-CFEF-755507ACE9C8}"/>
                  </a:ext>
                </a:extLst>
              </p:cNvPr>
              <p:cNvSpPr txBox="1"/>
              <p:nvPr/>
            </p:nvSpPr>
            <p:spPr>
              <a:xfrm>
                <a:off x="7694133" y="1543051"/>
                <a:ext cx="3986709" cy="6321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272873" hangingPunct="0">
                  <a:spcBef>
                    <a:spcPts val="1850"/>
                  </a:spcBef>
                </a:pPr>
                <a:r>
                  <a:rPr lang="en-US" sz="2116" b="1" kern="0" dirty="0">
                    <a:solidFill>
                      <a:srgbClr val="00B050"/>
                    </a:solidFill>
                    <a:latin typeface="Avenir Next" panose="020B0503020202020204" pitchFamily="34" charset="0"/>
                    <a:ea typeface="Helvetica Neue Medium"/>
                    <a:cs typeface="Helvetica Neue Medium"/>
                    <a:sym typeface="Helvetica Neue Medium"/>
                  </a:rPr>
                  <a:t>Technical accuracy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DFE6685-B1C5-1F08-E72F-33B705CF8CAB}"/>
                </a:ext>
              </a:extLst>
            </p:cNvPr>
            <p:cNvSpPr txBox="1"/>
            <p:nvPr/>
          </p:nvSpPr>
          <p:spPr>
            <a:xfrm>
              <a:off x="17594397" y="5259289"/>
              <a:ext cx="5330731" cy="2134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2888" tIns="12888" rIns="12888" bIns="12888" numCol="1" spcCol="38100" rtlCol="0" anchor="ctr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b="1" kern="0" dirty="0">
                  <a:solidFill>
                    <a:srgbClr val="61D836">
                      <a:lumMod val="50000"/>
                    </a:srgbClr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Between 60% and 92%</a:t>
              </a:r>
            </a:p>
            <a:p>
              <a:pPr defTabSz="272873" hangingPunct="0">
                <a:spcBef>
                  <a:spcPts val="1850"/>
                </a:spcBef>
              </a:pPr>
              <a:r>
                <a:rPr lang="en-US" b="1" kern="0" dirty="0">
                  <a:solidFill>
                    <a:srgbClr val="61D836">
                      <a:lumMod val="50000"/>
                    </a:srgbClr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Between 87% and 91%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40926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25FFFE6-C934-1759-28FA-6B1B4A40D6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508" y="1868632"/>
            <a:ext cx="9073662" cy="2434008"/>
          </a:xfrm>
        </p:spPr>
        <p:txBody>
          <a:bodyPr>
            <a:normAutofit/>
          </a:bodyPr>
          <a:lstStyle/>
          <a:p>
            <a:r>
              <a:rPr lang="en-US" sz="3600" i="1" dirty="0">
                <a:latin typeface="Segoe UI" panose="020B0502040204020203" pitchFamily="34" charset="0"/>
                <a:ea typeface="Menlo" panose="020B0609030804020204" pitchFamily="49" charset="0"/>
                <a:cs typeface="Segoe UI" panose="020B0502040204020203" pitchFamily="34" charset="0"/>
              </a:rPr>
              <a:t>“Any measurement, without knowledge of the uncertainty, is meaningless.”</a:t>
            </a:r>
          </a:p>
          <a:p>
            <a:pPr algn="r"/>
            <a:r>
              <a:rPr lang="en-US" sz="3000" i="1" dirty="0">
                <a:latin typeface="Segoe UI" panose="020B0502040204020203" pitchFamily="34" charset="0"/>
                <a:ea typeface="Menlo" panose="020B0609030804020204" pitchFamily="49" charset="0"/>
                <a:cs typeface="Segoe UI" panose="020B0502040204020203" pitchFamily="34" charset="0"/>
              </a:rPr>
              <a:t>- Walter Lewin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6D53C38-C3DD-E8D4-FAE8-2F91984ACFDC}"/>
              </a:ext>
            </a:extLst>
          </p:cNvPr>
          <p:cNvSpPr txBox="1">
            <a:spLocks/>
          </p:cNvSpPr>
          <p:nvPr/>
        </p:nvSpPr>
        <p:spPr>
          <a:xfrm>
            <a:off x="2004647" y="4430201"/>
            <a:ext cx="7967957" cy="1073838"/>
          </a:xfrm>
          <a:prstGeom prst="rect">
            <a:avLst/>
          </a:prstGeom>
        </p:spPr>
        <p:txBody>
          <a:bodyPr vert="horz" lIns="60452" tIns="30226" rIns="60452" bIns="30226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kern="1200" cap="all" spc="4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spcBef>
                <a:spcPts val="500"/>
              </a:spcBef>
            </a:pPr>
            <a:r>
              <a:rPr lang="en-US" sz="2200" i="1" spc="200" dirty="0">
                <a:solidFill>
                  <a:srgbClr val="000000"/>
                </a:solidFill>
                <a:latin typeface="Segoe UI" panose="020B0502040204020203" pitchFamily="34" charset="0"/>
                <a:ea typeface="Menlo" panose="020B0609030804020204" pitchFamily="49" charset="0"/>
                <a:cs typeface="Segoe UI" panose="020B0502040204020203" pitchFamily="34" charset="0"/>
                <a:sym typeface="Helvetica Neue Medium"/>
              </a:rPr>
              <a:t>“I want you to hear this at 3am tonight when you wake up”</a:t>
            </a:r>
          </a:p>
        </p:txBody>
      </p:sp>
    </p:spTree>
    <p:extLst>
      <p:ext uri="{BB962C8B-B14F-4D97-AF65-F5344CB8AC3E}">
        <p14:creationId xmlns:p14="http://schemas.microsoft.com/office/powerpoint/2010/main" val="33542115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635B2-04D7-BDFB-7C92-B41DA3C26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E54D028-BC00-4C83-BF13-9BD266C25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508" y="1868632"/>
            <a:ext cx="9073662" cy="2434008"/>
          </a:xfrm>
        </p:spPr>
        <p:txBody>
          <a:bodyPr>
            <a:normAutofit/>
          </a:bodyPr>
          <a:lstStyle/>
          <a:p>
            <a:r>
              <a:rPr lang="en-US" sz="36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Menlo" panose="020B0609030804020204" pitchFamily="49" charset="0"/>
                <a:cs typeface="Segoe UI" panose="020B0502040204020203" pitchFamily="34" charset="0"/>
              </a:rPr>
              <a:t>“Any measurement, without knowledge of the uncertainty, is meaningless.”</a:t>
            </a:r>
          </a:p>
          <a:p>
            <a:pPr algn="r"/>
            <a:r>
              <a:rPr lang="en-US" sz="30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ea typeface="Menlo" panose="020B0609030804020204" pitchFamily="49" charset="0"/>
                <a:cs typeface="Segoe UI" panose="020B0502040204020203" pitchFamily="34" charset="0"/>
              </a:rPr>
              <a:t>- Walter Lewin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5CFA4330-9648-CA73-1644-E272E45A4B03}"/>
              </a:ext>
            </a:extLst>
          </p:cNvPr>
          <p:cNvSpPr txBox="1">
            <a:spLocks/>
          </p:cNvSpPr>
          <p:nvPr/>
        </p:nvSpPr>
        <p:spPr>
          <a:xfrm>
            <a:off x="1488831" y="3899812"/>
            <a:ext cx="9073662" cy="170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888" tIns="12888" rIns="12888" bIns="12888">
            <a:normAutofit/>
          </a:bodyPr>
          <a:lstStyle>
            <a:lvl1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565769" marR="0" indent="-390769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00769" marR="0" indent="-390769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35769" marR="0" indent="-390769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70769" marR="0" indent="-390769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defTabSz="272873"/>
            <a:r>
              <a:rPr lang="en-US" sz="3600" i="1" kern="0" dirty="0">
                <a:latin typeface="Segoe UI" panose="020B0502040204020203" pitchFamily="34" charset="0"/>
                <a:ea typeface="Menlo" panose="020B0609030804020204" pitchFamily="49" charset="0"/>
                <a:cs typeface="Segoe UI" panose="020B0502040204020203" pitchFamily="34" charset="0"/>
              </a:rPr>
              <a:t>“If such measurement is reported, it goes from meaningless to </a:t>
            </a:r>
            <a:r>
              <a:rPr lang="en-US" sz="3600" b="1" i="1" kern="0" dirty="0">
                <a:latin typeface="Segoe UI" panose="020B0502040204020203" pitchFamily="34" charset="0"/>
                <a:ea typeface="Menlo" panose="020B0609030804020204" pitchFamily="49" charset="0"/>
                <a:cs typeface="Segoe UI" panose="020B0502040204020203" pitchFamily="34" charset="0"/>
              </a:rPr>
              <a:t>misleading</a:t>
            </a:r>
            <a:r>
              <a:rPr lang="en-US" sz="3600" i="1" kern="0" dirty="0">
                <a:latin typeface="Segoe UI" panose="020B0502040204020203" pitchFamily="34" charset="0"/>
                <a:ea typeface="Menlo" panose="020B0609030804020204" pitchFamily="49" charset="0"/>
                <a:cs typeface="Segoe UI" panose="020B0502040204020203" pitchFamily="34" charset="0"/>
              </a:rPr>
              <a:t>” </a:t>
            </a:r>
          </a:p>
          <a:p>
            <a:pPr algn="r" defTabSz="272873"/>
            <a:r>
              <a:rPr lang="en-US" sz="3000" i="1" kern="0" dirty="0">
                <a:latin typeface="Segoe UI" panose="020B0502040204020203" pitchFamily="34" charset="0"/>
                <a:ea typeface="Menlo" panose="020B0609030804020204" pitchFamily="49" charset="0"/>
                <a:cs typeface="Segoe UI" panose="020B0502040204020203" pitchFamily="34" charset="0"/>
              </a:rPr>
              <a:t>- Just me</a:t>
            </a:r>
            <a:endParaRPr lang="en-US" sz="3600" i="1" kern="0" dirty="0">
              <a:latin typeface="Segoe UI" panose="020B0502040204020203" pitchFamily="34" charset="0"/>
              <a:ea typeface="Menlo" panose="020B0609030804020204" pitchFamily="49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93154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B7837-D045-88B8-BB73-D27B94AB8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4D80ED-D7F8-A5A9-F4E0-293152F3D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13" y="1163231"/>
            <a:ext cx="2921338" cy="45327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F9B58D-08E2-69F7-29E5-0037228789DC}"/>
              </a:ext>
            </a:extLst>
          </p:cNvPr>
          <p:cNvSpPr txBox="1"/>
          <p:nvPr/>
        </p:nvSpPr>
        <p:spPr>
          <a:xfrm>
            <a:off x="4094295" y="1519437"/>
            <a:ext cx="7874967" cy="2669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20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“</a:t>
            </a:r>
            <a:r>
              <a:rPr lang="en-US" sz="2000" i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Most organizations prefer consensus and harmony over dissent and conflict.”</a:t>
            </a:r>
          </a:p>
          <a:p>
            <a:pPr defTabSz="272873" hangingPunct="0">
              <a:spcBef>
                <a:spcPts val="1850"/>
              </a:spcBef>
            </a:pPr>
            <a:r>
              <a:rPr lang="en-US" sz="20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Organizations rarely recognize and accept the existence of noise (bias, too)</a:t>
            </a:r>
          </a:p>
          <a:p>
            <a:pPr defTabSz="272873" hangingPunct="0">
              <a:spcBef>
                <a:spcPts val="1850"/>
              </a:spcBef>
            </a:pPr>
            <a:endParaRPr lang="en-US" sz="2000" i="1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  <a:p>
            <a:pPr defTabSz="272873" hangingPunct="0">
              <a:spcBef>
                <a:spcPts val="1850"/>
              </a:spcBef>
            </a:pPr>
            <a:endParaRPr lang="en-US" sz="2000" i="1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8B7871-1953-3C82-8816-9A055FB17A3A}"/>
              </a:ext>
            </a:extLst>
          </p:cNvPr>
          <p:cNvSpPr txBox="1"/>
          <p:nvPr/>
        </p:nvSpPr>
        <p:spPr>
          <a:xfrm>
            <a:off x="4094295" y="4461267"/>
            <a:ext cx="75910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2400" i="1" kern="0" dirty="0">
                <a:solidFill>
                  <a:srgbClr val="000000"/>
                </a:solidFill>
                <a:latin typeface="Segoe UI" panose="020B0502040204020203" pitchFamily="34" charset="0"/>
                <a:ea typeface="Ayuthaya" pitchFamily="2" charset="-34"/>
                <a:cs typeface="Segoe UI" panose="020B0502040204020203" pitchFamily="34" charset="0"/>
                <a:sym typeface="Helvetica Neue Medium"/>
              </a:rPr>
              <a:t>My buddy Andy:  “yeah, there is a standard deviation”</a:t>
            </a:r>
          </a:p>
        </p:txBody>
      </p:sp>
    </p:spTree>
    <p:extLst>
      <p:ext uri="{BB962C8B-B14F-4D97-AF65-F5344CB8AC3E}">
        <p14:creationId xmlns:p14="http://schemas.microsoft.com/office/powerpoint/2010/main" val="11508058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753762D-F50B-9298-229A-985DE7336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Visibility, Culture, Action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CE52A9-AA49-6093-7649-3689D508F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2498628"/>
            <a:ext cx="9875520" cy="2847290"/>
          </a:xfrm>
        </p:spPr>
        <p:txBody>
          <a:bodyPr>
            <a:normAutofit/>
          </a:bodyPr>
          <a:lstStyle/>
          <a:p>
            <a:pPr marL="257175" indent="-257175" algn="l">
              <a:buFont typeface="+mj-lt"/>
              <a:buAutoNum type="arabicPeriod"/>
            </a:pPr>
            <a:endParaRPr lang="en-U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57175" indent="-257175" algn="l">
              <a:buFont typeface="+mj-lt"/>
              <a:buAutoNum type="arabicPeriod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n-US" sz="1800" i="1" dirty="0">
                <a:latin typeface="Segoe UI" panose="020B0502040204020203" pitchFamily="34" charset="0"/>
                <a:cs typeface="Segoe UI" panose="020B0502040204020203" pitchFamily="34" charset="0"/>
              </a:rPr>
              <a:t>visibility</a:t>
            </a: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 problem (epistemic): Are we aware of the uncertainty? </a:t>
            </a:r>
          </a:p>
          <a:p>
            <a:pPr marL="257175" indent="-257175" algn="l">
              <a:buFont typeface="+mj-lt"/>
              <a:buAutoNum type="arabicPeriod"/>
            </a:pPr>
            <a:endParaRPr lang="en-U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57175" indent="-257175" algn="l">
              <a:buFont typeface="+mj-lt"/>
              <a:buAutoNum type="arabicPeriod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n-US" sz="1800" i="1" dirty="0">
                <a:latin typeface="Segoe UI" panose="020B0502040204020203" pitchFamily="34" charset="0"/>
                <a:cs typeface="Segoe UI" panose="020B0502040204020203" pitchFamily="34" charset="0"/>
              </a:rPr>
              <a:t>culture</a:t>
            </a: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 problem (organizational): Do we ask about it? Do we ignore it? Do we reward quantifying it? </a:t>
            </a:r>
          </a:p>
          <a:p>
            <a:pPr marL="257175" indent="-257175" algn="l">
              <a:buFont typeface="+mj-lt"/>
              <a:buAutoNum type="arabicPeriod"/>
            </a:pPr>
            <a:endParaRPr lang="en-U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57175" indent="-257175" algn="l">
              <a:buFont typeface="+mj-lt"/>
              <a:buAutoNum type="arabicPeriod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The </a:t>
            </a:r>
            <a:r>
              <a:rPr lang="en-US" sz="1800" i="1" dirty="0">
                <a:latin typeface="Segoe UI" panose="020B0502040204020203" pitchFamily="34" charset="0"/>
                <a:cs typeface="Segoe UI" panose="020B0502040204020203" pitchFamily="34" charset="0"/>
              </a:rPr>
              <a:t>action</a:t>
            </a: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 problem (methodological): What can we do about it?</a:t>
            </a:r>
          </a:p>
          <a:p>
            <a:pPr marL="257175" indent="-257175" algn="l">
              <a:buFont typeface="+mj-lt"/>
              <a:buAutoNum type="arabicPeriod"/>
            </a:pPr>
            <a:endParaRPr lang="en-U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564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bg2">
                <a:lumMod val="50000"/>
              </a:schemeClr>
            </a:gs>
            <a:gs pos="0">
              <a:schemeClr val="tx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CA63F3-7799-D07D-6644-9FC21511B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A67CD6D-D5D4-D2E7-3C50-0361DE1677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84706"/>
            <a:ext cx="6873240" cy="2121865"/>
          </a:xfrm>
        </p:spPr>
        <p:txBody>
          <a:bodyPr anchor="b">
            <a:normAutofit/>
          </a:bodyPr>
          <a:lstStyle/>
          <a:p>
            <a: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  <a:t>A brief history of software engineering</a:t>
            </a:r>
            <a:endParaRPr lang="en-US" sz="3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F02DD2E-6072-81A9-A1FE-843048C83B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9483" y="4450639"/>
            <a:ext cx="3058871" cy="961187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Picture 8" descr="Scan of a human brain in a neurology clinic">
            <a:extLst>
              <a:ext uri="{FF2B5EF4-FFF2-40B4-BE49-F238E27FC236}">
                <a16:creationId xmlns:a16="http://schemas.microsoft.com/office/drawing/2014/main" id="{AFFD99CD-F37B-1CA3-5919-96A997A133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00"/>
          <a:stretch>
            <a:fillRect/>
          </a:stretch>
        </p:blipFill>
        <p:spPr>
          <a:xfrm>
            <a:off x="8159852" y="1162050"/>
            <a:ext cx="4032149" cy="45338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39492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78CAB-9E61-5B19-8036-E0607F783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91C61A-0EBA-F9BD-8468-FBE1073C33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174"/>
          <a:stretch>
            <a:fillRect/>
          </a:stretch>
        </p:blipFill>
        <p:spPr>
          <a:xfrm>
            <a:off x="4604771" y="2008957"/>
            <a:ext cx="7464508" cy="3687629"/>
          </a:xfrm>
          <a:prstGeom prst="rect">
            <a:avLst/>
          </a:prstGeom>
          <a:ln>
            <a:solidFill>
              <a:srgbClr val="00549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06CC7B-6FCB-1125-AB01-F76DEC966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22" y="3065324"/>
            <a:ext cx="4261709" cy="363676"/>
          </a:xfrm>
        </p:spPr>
        <p:txBody>
          <a:bodyPr>
            <a:noAutofit/>
          </a:bodyPr>
          <a:lstStyle/>
          <a:p>
            <a:r>
              <a:rPr lang="en-US" sz="2400" i="1" dirty="0">
                <a:latin typeface="Segoe UI" panose="020B0502040204020203" pitchFamily="34" charset="0"/>
                <a:cs typeface="Segoe UI" panose="020B0502040204020203" pitchFamily="34" charset="0"/>
              </a:rPr>
              <a:t>“Software is changing, again”</a:t>
            </a:r>
            <a:r>
              <a:rPr lang="en-US" sz="2400" dirty="0">
                <a:latin typeface="Segoe UI" panose="020B0502040204020203" pitchFamily="34" charset="0"/>
                <a:cs typeface="Segoe UI" panose="020B0502040204020203" pitchFamily="34" charset="0"/>
              </a:rPr>
              <a:t> – Andrej </a:t>
            </a:r>
            <a:r>
              <a:rPr lang="en-US" sz="2400" dirty="0" err="1">
                <a:latin typeface="Segoe UI" panose="020B0502040204020203" pitchFamily="34" charset="0"/>
                <a:cs typeface="Segoe UI" panose="020B0502040204020203" pitchFamily="34" charset="0"/>
              </a:rPr>
              <a:t>Karpathy</a:t>
            </a:r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557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277C9CF-022A-2C4C-DA10-DDFEA7AA94C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267373" y="1358239"/>
          <a:ext cx="7498929" cy="4162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5614">
                  <a:extLst>
                    <a:ext uri="{9D8B030D-6E8A-4147-A177-3AD203B41FA5}">
                      <a16:colId xmlns:a16="http://schemas.microsoft.com/office/drawing/2014/main" val="4227403937"/>
                    </a:ext>
                  </a:extLst>
                </a:gridCol>
                <a:gridCol w="1357772">
                  <a:extLst>
                    <a:ext uri="{9D8B030D-6E8A-4147-A177-3AD203B41FA5}">
                      <a16:colId xmlns:a16="http://schemas.microsoft.com/office/drawing/2014/main" val="1905143781"/>
                    </a:ext>
                  </a:extLst>
                </a:gridCol>
                <a:gridCol w="1357772">
                  <a:extLst>
                    <a:ext uri="{9D8B030D-6E8A-4147-A177-3AD203B41FA5}">
                      <a16:colId xmlns:a16="http://schemas.microsoft.com/office/drawing/2014/main" val="880698975"/>
                    </a:ext>
                  </a:extLst>
                </a:gridCol>
                <a:gridCol w="1357772">
                  <a:extLst>
                    <a:ext uri="{9D8B030D-6E8A-4147-A177-3AD203B41FA5}">
                      <a16:colId xmlns:a16="http://schemas.microsoft.com/office/drawing/2014/main" val="615577616"/>
                    </a:ext>
                  </a:extLst>
                </a:gridCol>
              </a:tblGrid>
              <a:tr h="373289"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rgbClr val="00549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1.0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2.0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3.0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096"/>
                  </a:ext>
                </a:extLst>
              </a:tr>
              <a:tr h="94734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 constitutes progress? </a:t>
                      </a:r>
                    </a:p>
                    <a:p>
                      <a:pPr algn="l"/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What’s an Iteration (sprint)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541224"/>
                  </a:ext>
                </a:extLst>
              </a:tr>
              <a:tr h="9473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How 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we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define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quality?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409936"/>
                  </a:ext>
                </a:extLst>
              </a:tr>
              <a:tr h="94734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Who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(which personas / profile)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achieves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measures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progress?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508331"/>
                  </a:ext>
                </a:extLst>
              </a:tr>
              <a:tr h="9473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Which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engineering processes and practices 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teams follow? 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65604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B0D4D73-6A8A-4E88-7E9C-A30BCCF1F5FC}"/>
              </a:ext>
            </a:extLst>
          </p:cNvPr>
          <p:cNvSpPr/>
          <p:nvPr/>
        </p:nvSpPr>
        <p:spPr>
          <a:xfrm>
            <a:off x="2326436" y="1933334"/>
            <a:ext cx="2960064" cy="531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828ECE-0F30-EF02-8061-35BCA269DB45}"/>
              </a:ext>
            </a:extLst>
          </p:cNvPr>
          <p:cNvSpPr/>
          <p:nvPr/>
        </p:nvSpPr>
        <p:spPr>
          <a:xfrm>
            <a:off x="2326436" y="2868018"/>
            <a:ext cx="2960064" cy="531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38CE87-835E-0EF8-AC5A-259AFFE1A52E}"/>
              </a:ext>
            </a:extLst>
          </p:cNvPr>
          <p:cNvSpPr/>
          <p:nvPr/>
        </p:nvSpPr>
        <p:spPr>
          <a:xfrm>
            <a:off x="2309066" y="3878916"/>
            <a:ext cx="3248427" cy="531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237BF8-0357-C53C-13F6-7503F4EE14ED}"/>
              </a:ext>
            </a:extLst>
          </p:cNvPr>
          <p:cNvSpPr/>
          <p:nvPr/>
        </p:nvSpPr>
        <p:spPr>
          <a:xfrm>
            <a:off x="2309066" y="4813600"/>
            <a:ext cx="3248427" cy="531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15664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35E28-F581-4E67-E38C-127D2ACB8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EB017A0-EC90-A97D-C6CF-8F090F39E6A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3389" y="1330188"/>
          <a:ext cx="7685702" cy="4197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2646">
                  <a:extLst>
                    <a:ext uri="{9D8B030D-6E8A-4147-A177-3AD203B41FA5}">
                      <a16:colId xmlns:a16="http://schemas.microsoft.com/office/drawing/2014/main" val="4227403937"/>
                    </a:ext>
                  </a:extLst>
                </a:gridCol>
                <a:gridCol w="4893057">
                  <a:extLst>
                    <a:ext uri="{9D8B030D-6E8A-4147-A177-3AD203B41FA5}">
                      <a16:colId xmlns:a16="http://schemas.microsoft.com/office/drawing/2014/main" val="1905143781"/>
                    </a:ext>
                  </a:extLst>
                </a:gridCol>
              </a:tblGrid>
              <a:tr h="383263"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rgbClr val="00549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1.0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096"/>
                  </a:ext>
                </a:extLst>
              </a:tr>
              <a:tr h="659268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 constitutes progress? </a:t>
                      </a:r>
                    </a:p>
                    <a:p>
                      <a:pPr algn="ctr"/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What’s an Iteration (sprint)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541224"/>
                  </a:ext>
                </a:extLst>
              </a:tr>
              <a:tr h="8296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How 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we </a:t>
                      </a: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define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quality?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409936"/>
                  </a:ext>
                </a:extLst>
              </a:tr>
              <a:tr h="676940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Who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(which personas / profile) </a:t>
                      </a: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achieves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measures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progress?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508331"/>
                  </a:ext>
                </a:extLst>
              </a:tr>
              <a:tr h="16484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Which </a:t>
                      </a: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engineering processes and practices 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teams follow? 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65604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443A3BA-690D-25A4-88F7-428793171913}"/>
              </a:ext>
            </a:extLst>
          </p:cNvPr>
          <p:cNvSpPr txBox="1"/>
          <p:nvPr/>
        </p:nvSpPr>
        <p:spPr>
          <a:xfrm>
            <a:off x="3206184" y="1783945"/>
            <a:ext cx="2535779" cy="512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350"/>
              </a:spcBef>
            </a:pPr>
            <a:r>
              <a:rPr lang="en-US" sz="12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Features and bug fixes</a:t>
            </a:r>
          </a:p>
          <a:p>
            <a:pPr defTabSz="272873" hangingPunct="0">
              <a:spcBef>
                <a:spcPts val="350"/>
              </a:spcBef>
            </a:pPr>
            <a:r>
              <a:rPr lang="en-US" sz="12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  <a:hlinkClick r:id="rId3"/>
              </a:rPr>
              <a:t>Example - apple</a:t>
            </a:r>
            <a:endParaRPr lang="en-US" sz="1200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D00B9C-B040-0CA1-AEA4-74E31CE873CB}"/>
              </a:ext>
            </a:extLst>
          </p:cNvPr>
          <p:cNvSpPr txBox="1"/>
          <p:nvPr/>
        </p:nvSpPr>
        <p:spPr>
          <a:xfrm>
            <a:off x="3206184" y="2372885"/>
            <a:ext cx="2630689" cy="830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950"/>
              </a:spcBef>
            </a:pPr>
            <a:r>
              <a:rPr lang="en-US" sz="1322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 Medium"/>
                <a:cs typeface="Helvetica Neue Medium"/>
                <a:sym typeface="Helvetica Neue Medium"/>
              </a:rPr>
              <a:t>Num and “importance” of features delivered</a:t>
            </a:r>
          </a:p>
          <a:p>
            <a:pPr defTabSz="272873" hangingPunct="0">
              <a:spcBef>
                <a:spcPts val="950"/>
              </a:spcBef>
            </a:pPr>
            <a:r>
              <a:rPr lang="en-US" sz="1322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 Medium"/>
                <a:cs typeface="Helvetica Neue Medium"/>
                <a:sym typeface="Helvetica Neue Medium"/>
              </a:rPr>
              <a:t>Closed defects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2EA91F-C7E8-3746-EAB3-1C980E798997}"/>
              </a:ext>
            </a:extLst>
          </p:cNvPr>
          <p:cNvSpPr txBox="1"/>
          <p:nvPr/>
        </p:nvSpPr>
        <p:spPr>
          <a:xfrm>
            <a:off x="3206184" y="3307924"/>
            <a:ext cx="2712602" cy="550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72873" hangingPunct="0">
              <a:spcBef>
                <a:spcPts val="350"/>
              </a:spcBef>
            </a:pPr>
            <a:r>
              <a:rPr lang="en-US" sz="1322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 Medium"/>
                <a:cs typeface="Helvetica Neue Medium"/>
                <a:sym typeface="Helvetica Neue Medium"/>
              </a:rPr>
              <a:t>Dev: Software engineers</a:t>
            </a:r>
          </a:p>
          <a:p>
            <a:pPr defTabSz="272873" hangingPunct="0">
              <a:spcBef>
                <a:spcPts val="350"/>
              </a:spcBef>
            </a:pPr>
            <a:r>
              <a:rPr lang="en-US" sz="1322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 Medium"/>
                <a:cs typeface="Helvetica Neue Medium"/>
                <a:sym typeface="Helvetica Neue Medium"/>
              </a:rPr>
              <a:t>QA: Quality assurance engineers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562933-5D9C-56F8-59AC-9DF0E54F0841}"/>
              </a:ext>
            </a:extLst>
          </p:cNvPr>
          <p:cNvSpPr txBox="1"/>
          <p:nvPr/>
        </p:nvSpPr>
        <p:spPr>
          <a:xfrm>
            <a:off x="3222640" y="4150563"/>
            <a:ext cx="4035079" cy="764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72873" hangingPunct="0">
              <a:spcBef>
                <a:spcPts val="50"/>
              </a:spcBef>
            </a:pPr>
            <a:r>
              <a:rPr lang="en-US" sz="14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Agile: Scrum, sprint, </a:t>
            </a:r>
          </a:p>
          <a:p>
            <a:pPr defTabSz="272873" hangingPunct="0">
              <a:spcBef>
                <a:spcPts val="50"/>
              </a:spcBef>
            </a:pPr>
            <a:r>
              <a:rPr lang="en-US" sz="14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Pull request /review, code reviews, …</a:t>
            </a:r>
          </a:p>
          <a:p>
            <a:pPr defTabSz="272873" hangingPunct="0">
              <a:spcBef>
                <a:spcPts val="50"/>
              </a:spcBef>
            </a:pPr>
            <a:r>
              <a:rPr lang="en-US" sz="14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Mature repo </a:t>
            </a:r>
            <a:r>
              <a:rPr lang="en-US" sz="1400" kern="0" dirty="0" err="1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mgmt</a:t>
            </a:r>
            <a:r>
              <a:rPr lang="en-US" sz="14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, merge processes, versioning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8475F4-1FA3-18F7-D22D-A7EF64A502D8}"/>
              </a:ext>
            </a:extLst>
          </p:cNvPr>
          <p:cNvSpPr txBox="1"/>
          <p:nvPr/>
        </p:nvSpPr>
        <p:spPr>
          <a:xfrm>
            <a:off x="6061223" y="2551555"/>
            <a:ext cx="1763518" cy="589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650"/>
              </a:spcBef>
            </a:pPr>
            <a:r>
              <a:rPr lang="en-US" sz="1322" b="1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 Medium"/>
                <a:cs typeface="Helvetica Neue Medium"/>
                <a:sym typeface="Helvetica Neue Medium"/>
              </a:rPr>
              <a:t>Test cases</a:t>
            </a:r>
            <a:endParaRPr lang="en-US" sz="1322" kern="0" dirty="0">
              <a:solidFill>
                <a:srgbClr val="000000"/>
              </a:solidFill>
              <a:latin typeface="Avenir Next" panose="020B0503020202020204" pitchFamily="34" charset="0"/>
              <a:ea typeface="Helvetica Neue Medium"/>
              <a:cs typeface="Helvetica Neue Medium"/>
              <a:sym typeface="Helvetica Neue Medium"/>
            </a:endParaRPr>
          </a:p>
          <a:p>
            <a:pPr defTabSz="272873" hangingPunct="0">
              <a:spcBef>
                <a:spcPts val="650"/>
              </a:spcBef>
            </a:pPr>
            <a:r>
              <a:rPr lang="en-US" sz="1322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 Medium"/>
                <a:cs typeface="Helvetica Neue Medium"/>
                <a:sym typeface="Helvetica Neue Medium"/>
              </a:rPr>
              <a:t>Acceptance testing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F2D9DD-2032-8CC4-B668-BB7C246514B5}"/>
              </a:ext>
            </a:extLst>
          </p:cNvPr>
          <p:cNvSpPr/>
          <p:nvPr/>
        </p:nvSpPr>
        <p:spPr>
          <a:xfrm>
            <a:off x="8534400" y="2548890"/>
            <a:ext cx="3448458" cy="196596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"/>
                <a:cs typeface="Helvetica Neue"/>
                <a:sym typeface="Helvetica Neue Medium"/>
              </a:rPr>
              <a:t>Everything is documented, </a:t>
            </a:r>
            <a:r>
              <a:rPr lang="en-US" sz="1322" b="1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"/>
                <a:cs typeface="Helvetica Neue"/>
                <a:sym typeface="Helvetica Neue Medium"/>
              </a:rPr>
              <a:t>reviewed</a:t>
            </a:r>
            <a:r>
              <a:rPr lang="en-US" sz="1322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"/>
                <a:cs typeface="Helvetica Neue"/>
                <a:sym typeface="Helvetica Neue Medium"/>
              </a:rPr>
              <a:t>, approved. </a:t>
            </a:r>
          </a:p>
          <a:p>
            <a:pPr defTabSz="272873" hangingPunct="0">
              <a:spcBef>
                <a:spcPts val="300"/>
              </a:spcBef>
            </a:pPr>
            <a:endParaRPr lang="en-US" sz="1322" kern="0" dirty="0">
              <a:solidFill>
                <a:srgbClr val="000000"/>
              </a:solidFill>
              <a:latin typeface="Avenir Next" panose="020B0503020202020204" pitchFamily="34" charset="0"/>
              <a:ea typeface="Helvetica Neue"/>
              <a:cs typeface="Helvetica Neue"/>
              <a:sym typeface="Helvetica Neue Medium"/>
            </a:endParaRPr>
          </a:p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"/>
                <a:cs typeface="Helvetica Neue"/>
                <a:sym typeface="Helvetica Neue Medium"/>
              </a:rPr>
              <a:t>Aims at </a:t>
            </a:r>
            <a:r>
              <a:rPr lang="en-US" sz="1322" b="1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"/>
                <a:cs typeface="Helvetica Neue"/>
                <a:sym typeface="Helvetica Neue Medium"/>
              </a:rPr>
              <a:t>predictable</a:t>
            </a:r>
            <a:r>
              <a:rPr lang="en-US" sz="1322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"/>
                <a:cs typeface="Helvetica Neue"/>
                <a:sym typeface="Helvetica Neue Medium"/>
              </a:rPr>
              <a:t>, agreed behavior. No surprises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A05DF2-3B0E-2780-DB33-5FFD87B4F1FA}"/>
              </a:ext>
            </a:extLst>
          </p:cNvPr>
          <p:cNvSpPr/>
          <p:nvPr/>
        </p:nvSpPr>
        <p:spPr>
          <a:xfrm>
            <a:off x="3254555" y="1760066"/>
            <a:ext cx="2960064" cy="5682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endParaRPr lang="en-US" sz="1984" kern="0" dirty="0">
              <a:solidFill>
                <a:srgbClr val="000000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59B60E-9A65-477D-DCC0-4616083D798B}"/>
              </a:ext>
            </a:extLst>
          </p:cNvPr>
          <p:cNvSpPr/>
          <p:nvPr/>
        </p:nvSpPr>
        <p:spPr>
          <a:xfrm>
            <a:off x="3242338" y="2408791"/>
            <a:ext cx="4496750" cy="744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E34FA0-704B-6EE3-FD9D-E2A5F2691811}"/>
              </a:ext>
            </a:extLst>
          </p:cNvPr>
          <p:cNvSpPr/>
          <p:nvPr/>
        </p:nvSpPr>
        <p:spPr>
          <a:xfrm>
            <a:off x="3254370" y="3245892"/>
            <a:ext cx="3248427" cy="531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919CD21-9635-450B-42C8-A115E87CCF56}"/>
              </a:ext>
            </a:extLst>
          </p:cNvPr>
          <p:cNvSpPr/>
          <p:nvPr/>
        </p:nvSpPr>
        <p:spPr>
          <a:xfrm>
            <a:off x="3254370" y="3968593"/>
            <a:ext cx="4496750" cy="957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endParaRPr lang="en-US" sz="1984" kern="0" dirty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5860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676BC-FB00-A0B5-4170-F14410B12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FDB15F2-2F36-8FEA-0D2B-E492854D3D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2909" y="1390060"/>
          <a:ext cx="7685702" cy="407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2646">
                  <a:extLst>
                    <a:ext uri="{9D8B030D-6E8A-4147-A177-3AD203B41FA5}">
                      <a16:colId xmlns:a16="http://schemas.microsoft.com/office/drawing/2014/main" val="4227403937"/>
                    </a:ext>
                  </a:extLst>
                </a:gridCol>
                <a:gridCol w="4893057">
                  <a:extLst>
                    <a:ext uri="{9D8B030D-6E8A-4147-A177-3AD203B41FA5}">
                      <a16:colId xmlns:a16="http://schemas.microsoft.com/office/drawing/2014/main" val="1905143781"/>
                    </a:ext>
                  </a:extLst>
                </a:gridCol>
              </a:tblGrid>
              <a:tr h="332660"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rgbClr val="00549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2.0 (“traditional” ML models)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096"/>
                  </a:ext>
                </a:extLst>
              </a:tr>
              <a:tr h="614430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 constitutes progress? </a:t>
                      </a:r>
                    </a:p>
                    <a:p>
                      <a:pPr algn="ctr"/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What’s an Iteration (sprint)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541224"/>
                  </a:ext>
                </a:extLst>
              </a:tr>
              <a:tr h="6406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How 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we </a:t>
                      </a: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define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quality?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409936"/>
                  </a:ext>
                </a:extLst>
              </a:tr>
              <a:tr h="724895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Who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(which personas / profile) </a:t>
                      </a: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achieves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measures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progress?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508331"/>
                  </a:ext>
                </a:extLst>
              </a:tr>
              <a:tr h="176524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Which </a:t>
                      </a:r>
                      <a:r>
                        <a:rPr lang="en-US" sz="13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engineering processes and practices </a:t>
                      </a:r>
                      <a:r>
                        <a:rPr lang="en-US" sz="13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teams follow? 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0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656043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C4B7361E-5CBF-10DB-8509-E876427D9809}"/>
              </a:ext>
            </a:extLst>
          </p:cNvPr>
          <p:cNvSpPr/>
          <p:nvPr/>
        </p:nvSpPr>
        <p:spPr>
          <a:xfrm>
            <a:off x="8260080" y="2315729"/>
            <a:ext cx="3787891" cy="229056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  <a:effectLst>
            <a:outerShdw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272873" hangingPunct="0">
              <a:spcBef>
                <a:spcPts val="300"/>
              </a:spcBef>
            </a:pPr>
            <a:r>
              <a:rPr lang="en-US" kern="0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Process varies. Good practices still emerging </a:t>
            </a:r>
          </a:p>
          <a:p>
            <a:pPr defTabSz="272873" hangingPunct="0">
              <a:spcBef>
                <a:spcPts val="300"/>
              </a:spcBef>
            </a:pPr>
            <a:endParaRPr lang="en-US" kern="0" dirty="0">
              <a:solidFill>
                <a:srgbClr val="000000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  <a:p>
            <a:pPr defTabSz="272873" hangingPunct="0">
              <a:spcBef>
                <a:spcPts val="300"/>
              </a:spcBef>
            </a:pPr>
            <a:r>
              <a:rPr lang="en-US" kern="0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Behavior not always predictable (test cases??)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2F7CCE-73FD-BF43-F4FC-CBE890F17DE4}"/>
              </a:ext>
            </a:extLst>
          </p:cNvPr>
          <p:cNvSpPr txBox="1"/>
          <p:nvPr/>
        </p:nvSpPr>
        <p:spPr>
          <a:xfrm>
            <a:off x="3175500" y="1817772"/>
            <a:ext cx="3337214" cy="53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Improve model “quality” and latency</a:t>
            </a:r>
          </a:p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(feature at the core is “</a:t>
            </a:r>
            <a:r>
              <a:rPr lang="en-US" sz="1322" i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predict</a:t>
            </a: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”)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F663AA-6DBA-A634-7A92-46619A2AFDD1}"/>
              </a:ext>
            </a:extLst>
          </p:cNvPr>
          <p:cNvSpPr txBox="1"/>
          <p:nvPr/>
        </p:nvSpPr>
        <p:spPr>
          <a:xfrm>
            <a:off x="3175501" y="3098254"/>
            <a:ext cx="4730940" cy="53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Dev: Data scientists / ML engineers</a:t>
            </a:r>
          </a:p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Eval: Data scientists / ML engineers + PM / Process Owners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C427398-D376-E94B-A0EE-4DCB91BCE1AC}"/>
              </a:ext>
            </a:extLst>
          </p:cNvPr>
          <p:cNvSpPr txBox="1"/>
          <p:nvPr/>
        </p:nvSpPr>
        <p:spPr>
          <a:xfrm>
            <a:off x="3175501" y="3716864"/>
            <a:ext cx="4609061" cy="1505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Agile: Scrum, sprint, (</a:t>
            </a:r>
            <a:r>
              <a:rPr lang="en-US" sz="1322" kern="0" dirty="0" err="1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eg</a:t>
            </a: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 for model arch changes)</a:t>
            </a:r>
          </a:p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+</a:t>
            </a:r>
          </a:p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Ad hoc / platform or problem specific update cycle</a:t>
            </a:r>
          </a:p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 </a:t>
            </a:r>
          </a:p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Brittle versioning / code / model </a:t>
            </a:r>
            <a:r>
              <a:rPr lang="en-US" sz="1322" kern="0" dirty="0" err="1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mgmt</a:t>
            </a: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 process</a:t>
            </a:r>
          </a:p>
          <a:p>
            <a:pPr defTabSz="272873" hangingPunct="0">
              <a:spcBef>
                <a:spcPts val="300"/>
              </a:spcBef>
            </a:pPr>
            <a:endParaRPr lang="en-US" sz="1322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CF4F22-BA06-F2DC-18FD-250E28682DD4}"/>
              </a:ext>
            </a:extLst>
          </p:cNvPr>
          <p:cNvSpPr txBox="1"/>
          <p:nvPr/>
        </p:nvSpPr>
        <p:spPr>
          <a:xfrm>
            <a:off x="3175501" y="2444356"/>
            <a:ext cx="3674404" cy="5377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72873" hangingPunct="0">
              <a:spcBef>
                <a:spcPts val="300"/>
              </a:spcBef>
            </a:pP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Scorecards – but </a:t>
            </a:r>
            <a:r>
              <a:rPr lang="en-US" sz="1322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defining </a:t>
            </a:r>
            <a:r>
              <a:rPr lang="en-US" sz="1322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absolute or </a:t>
            </a:r>
            <a:r>
              <a:rPr lang="en-US" sz="1322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relative</a:t>
            </a:r>
          </a:p>
          <a:p>
            <a:pPr defTabSz="272873" hangingPunct="0">
              <a:spcBef>
                <a:spcPts val="300"/>
              </a:spcBef>
            </a:pPr>
            <a:r>
              <a:rPr lang="en-US" sz="1322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quality is hard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9A7675-5E9E-04ED-3507-D8EAF1BB3FB6}"/>
              </a:ext>
            </a:extLst>
          </p:cNvPr>
          <p:cNvSpPr/>
          <p:nvPr/>
        </p:nvSpPr>
        <p:spPr>
          <a:xfrm>
            <a:off x="3219894" y="1748627"/>
            <a:ext cx="2960064" cy="531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300"/>
              </a:spcBef>
            </a:pPr>
            <a:endParaRPr lang="en-US" sz="1984" kern="0">
              <a:solidFill>
                <a:srgbClr val="FFFFFF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C6E6A9-AE63-95DF-D0F1-D33B6CC6933E}"/>
              </a:ext>
            </a:extLst>
          </p:cNvPr>
          <p:cNvSpPr/>
          <p:nvPr/>
        </p:nvSpPr>
        <p:spPr>
          <a:xfrm>
            <a:off x="3224075" y="2402736"/>
            <a:ext cx="3615237" cy="5096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300"/>
              </a:spcBef>
            </a:pPr>
            <a:endParaRPr lang="en-US" sz="1984" kern="0">
              <a:solidFill>
                <a:srgbClr val="FFFFFF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897220-44D8-36E5-F82F-994A08768594}"/>
              </a:ext>
            </a:extLst>
          </p:cNvPr>
          <p:cNvSpPr/>
          <p:nvPr/>
        </p:nvSpPr>
        <p:spPr>
          <a:xfrm>
            <a:off x="3219893" y="3079488"/>
            <a:ext cx="4564668" cy="5315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300"/>
              </a:spcBef>
            </a:pPr>
            <a:endParaRPr lang="en-US" sz="1984" kern="0">
              <a:solidFill>
                <a:srgbClr val="FFFFFF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7BDDE55-486A-5664-41D2-41FB3DBD3C25}"/>
              </a:ext>
            </a:extLst>
          </p:cNvPr>
          <p:cNvSpPr/>
          <p:nvPr/>
        </p:nvSpPr>
        <p:spPr>
          <a:xfrm>
            <a:off x="3175500" y="3724277"/>
            <a:ext cx="4496750" cy="1256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300"/>
              </a:spcBef>
            </a:pPr>
            <a:endParaRPr lang="en-US" sz="1984" kern="0" dirty="0">
              <a:solidFill>
                <a:srgbClr val="FFFFFF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3250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E5AC03-49A9-1DFB-CC6F-3B1875E47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Let’s start simple: evaluating classifiers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B826ACFA-65EC-0D50-36B4-883137E96612}"/>
              </a:ext>
            </a:extLst>
          </p:cNvPr>
          <p:cNvGraphicFramePr>
            <a:graphicFrameLocks noGrp="1"/>
          </p:cNvGraphicFramePr>
          <p:nvPr>
            <p:ph idx="14"/>
          </p:nvPr>
        </p:nvGraphicFramePr>
        <p:xfrm>
          <a:off x="4896405" y="2087722"/>
          <a:ext cx="5004083" cy="13960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267814">
                  <a:extLst>
                    <a:ext uri="{9D8B030D-6E8A-4147-A177-3AD203B41FA5}">
                      <a16:colId xmlns:a16="http://schemas.microsoft.com/office/drawing/2014/main" val="2249577626"/>
                    </a:ext>
                  </a:extLst>
                </a:gridCol>
                <a:gridCol w="918151">
                  <a:extLst>
                    <a:ext uri="{9D8B030D-6E8A-4147-A177-3AD203B41FA5}">
                      <a16:colId xmlns:a16="http://schemas.microsoft.com/office/drawing/2014/main" val="3310661463"/>
                    </a:ext>
                  </a:extLst>
                </a:gridCol>
                <a:gridCol w="1052462">
                  <a:extLst>
                    <a:ext uri="{9D8B030D-6E8A-4147-A177-3AD203B41FA5}">
                      <a16:colId xmlns:a16="http://schemas.microsoft.com/office/drawing/2014/main" val="2143998611"/>
                    </a:ext>
                  </a:extLst>
                </a:gridCol>
                <a:gridCol w="777907">
                  <a:extLst>
                    <a:ext uri="{9D8B030D-6E8A-4147-A177-3AD203B41FA5}">
                      <a16:colId xmlns:a16="http://schemas.microsoft.com/office/drawing/2014/main" val="3024591029"/>
                    </a:ext>
                  </a:extLst>
                </a:gridCol>
                <a:gridCol w="987750">
                  <a:extLst>
                    <a:ext uri="{9D8B030D-6E8A-4147-A177-3AD203B41FA5}">
                      <a16:colId xmlns:a16="http://schemas.microsoft.com/office/drawing/2014/main" val="3992544857"/>
                    </a:ext>
                  </a:extLst>
                </a:gridCol>
              </a:tblGrid>
              <a:tr h="544068">
                <a:tc>
                  <a:txBody>
                    <a:bodyPr/>
                    <a:lstStyle/>
                    <a:p>
                      <a:pPr algn="r"/>
                      <a:r>
                        <a:rPr lang="en-US" sz="1000" b="1" i="0" dirty="0">
                          <a:latin typeface="Avenir Next" panose="020B0503020202020204" pitchFamily="34" charset="0"/>
                        </a:rPr>
                        <a:t>Predicted</a:t>
                      </a:r>
                    </a:p>
                    <a:p>
                      <a:pPr algn="r"/>
                      <a:endParaRPr lang="en-US" sz="1000" i="1" dirty="0">
                        <a:latin typeface="Avenir Next" panose="020B0503020202020204" pitchFamily="34" charset="0"/>
                      </a:endParaRPr>
                    </a:p>
                    <a:p>
                      <a:pPr algn="l"/>
                      <a:r>
                        <a:rPr lang="en-US" sz="1000" b="1" i="0" dirty="0">
                          <a:latin typeface="Avenir Next" panose="020B0503020202020204" pitchFamily="34" charset="0"/>
                        </a:rPr>
                        <a:t>Actual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Distribution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/>
                        <a:t>Request time off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/>
                        <a:t>HR policy inquiry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highlight>
                            <a:srgbClr val="FFFF00"/>
                          </a:highlight>
                        </a:rPr>
                        <a:t>HR complaint</a:t>
                      </a:r>
                    </a:p>
                    <a:p>
                      <a:endParaRPr lang="en-US" sz="1100" dirty="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354873"/>
                  </a:ext>
                </a:extLst>
              </a:tr>
              <a:tr h="315177">
                <a:tc>
                  <a:txBody>
                    <a:bodyPr/>
                    <a:lstStyle/>
                    <a:p>
                      <a:r>
                        <a:rPr lang="en-US" sz="1100" b="1" dirty="0"/>
                        <a:t>Request time off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80%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628292"/>
                  </a:ext>
                </a:extLst>
              </a:tr>
              <a:tr h="315177">
                <a:tc>
                  <a:txBody>
                    <a:bodyPr/>
                    <a:lstStyle/>
                    <a:p>
                      <a:r>
                        <a:rPr lang="en-US" sz="1100" b="1"/>
                        <a:t>HR policy inquiry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80%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523721"/>
                  </a:ext>
                </a:extLst>
              </a:tr>
              <a:tr h="221658">
                <a:tc>
                  <a:txBody>
                    <a:bodyPr/>
                    <a:lstStyle/>
                    <a:p>
                      <a:r>
                        <a:rPr lang="en-US" sz="1100" b="1" dirty="0">
                          <a:highlight>
                            <a:srgbClr val="FFFF00"/>
                          </a:highlight>
                        </a:rPr>
                        <a:t>HR complaint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highlight>
                            <a:srgbClr val="FFFF00"/>
                          </a:highlight>
                        </a:rPr>
                        <a:t>80%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280054"/>
                  </a:ext>
                </a:extLst>
              </a:tr>
            </a:tbl>
          </a:graphicData>
        </a:graphic>
      </p:graphicFrame>
      <p:graphicFrame>
        <p:nvGraphicFramePr>
          <p:cNvPr id="14" name="Content Placeholder 8">
            <a:extLst>
              <a:ext uri="{FF2B5EF4-FFF2-40B4-BE49-F238E27FC236}">
                <a16:creationId xmlns:a16="http://schemas.microsoft.com/office/drawing/2014/main" id="{54D6B199-0F27-A68B-0FB8-6C4CEC0E4639}"/>
              </a:ext>
            </a:extLst>
          </p:cNvPr>
          <p:cNvGraphicFramePr>
            <a:graphicFrameLocks/>
          </p:cNvGraphicFramePr>
          <p:nvPr/>
        </p:nvGraphicFramePr>
        <p:xfrm>
          <a:off x="4896405" y="3851994"/>
          <a:ext cx="5004084" cy="13960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267813">
                  <a:extLst>
                    <a:ext uri="{9D8B030D-6E8A-4147-A177-3AD203B41FA5}">
                      <a16:colId xmlns:a16="http://schemas.microsoft.com/office/drawing/2014/main" val="2249577626"/>
                    </a:ext>
                  </a:extLst>
                </a:gridCol>
                <a:gridCol w="918151">
                  <a:extLst>
                    <a:ext uri="{9D8B030D-6E8A-4147-A177-3AD203B41FA5}">
                      <a16:colId xmlns:a16="http://schemas.microsoft.com/office/drawing/2014/main" val="3310661463"/>
                    </a:ext>
                  </a:extLst>
                </a:gridCol>
                <a:gridCol w="1052462">
                  <a:extLst>
                    <a:ext uri="{9D8B030D-6E8A-4147-A177-3AD203B41FA5}">
                      <a16:colId xmlns:a16="http://schemas.microsoft.com/office/drawing/2014/main" val="2143998611"/>
                    </a:ext>
                  </a:extLst>
                </a:gridCol>
                <a:gridCol w="777907">
                  <a:extLst>
                    <a:ext uri="{9D8B030D-6E8A-4147-A177-3AD203B41FA5}">
                      <a16:colId xmlns:a16="http://schemas.microsoft.com/office/drawing/2014/main" val="3024591029"/>
                    </a:ext>
                  </a:extLst>
                </a:gridCol>
                <a:gridCol w="987751">
                  <a:extLst>
                    <a:ext uri="{9D8B030D-6E8A-4147-A177-3AD203B41FA5}">
                      <a16:colId xmlns:a16="http://schemas.microsoft.com/office/drawing/2014/main" val="3992544857"/>
                    </a:ext>
                  </a:extLst>
                </a:gridCol>
              </a:tblGrid>
              <a:tr h="544068">
                <a:tc>
                  <a:txBody>
                    <a:bodyPr/>
                    <a:lstStyle/>
                    <a:p>
                      <a:pPr algn="r"/>
                      <a:r>
                        <a:rPr lang="en-US" sz="1000" i="0" dirty="0">
                          <a:latin typeface="Avenir Next" panose="020B0503020202020204" pitchFamily="34" charset="0"/>
                        </a:rPr>
                        <a:t>Predicted</a:t>
                      </a:r>
                    </a:p>
                    <a:p>
                      <a:pPr algn="r"/>
                      <a:endParaRPr lang="en-US" sz="1000" i="0" dirty="0">
                        <a:latin typeface="Avenir Next" panose="020B0503020202020204" pitchFamily="34" charset="0"/>
                      </a:endParaRPr>
                    </a:p>
                    <a:p>
                      <a:pPr algn="l"/>
                      <a:r>
                        <a:rPr lang="en-US" sz="1000" i="0" dirty="0">
                          <a:latin typeface="Avenir Next" panose="020B0503020202020204" pitchFamily="34" charset="0"/>
                        </a:rPr>
                        <a:t>Actual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Distribution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/>
                        <a:t>Request time off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/>
                        <a:t>HR policy inquiry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highlight>
                            <a:srgbClr val="FFFF00"/>
                          </a:highlight>
                        </a:rPr>
                        <a:t>HR complaint</a:t>
                      </a:r>
                    </a:p>
                    <a:p>
                      <a:endParaRPr lang="en-US" sz="1100" dirty="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354873"/>
                  </a:ext>
                </a:extLst>
              </a:tr>
              <a:tr h="315177">
                <a:tc>
                  <a:txBody>
                    <a:bodyPr/>
                    <a:lstStyle/>
                    <a:p>
                      <a:r>
                        <a:rPr lang="en-US" sz="1100" b="1"/>
                        <a:t>Request time off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70%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628292"/>
                  </a:ext>
                </a:extLst>
              </a:tr>
              <a:tr h="315177">
                <a:tc>
                  <a:txBody>
                    <a:bodyPr/>
                    <a:lstStyle/>
                    <a:p>
                      <a:r>
                        <a:rPr lang="en-US" sz="1100" b="1"/>
                        <a:t>HR policy inquiry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80%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523721"/>
                  </a:ext>
                </a:extLst>
              </a:tr>
              <a:tr h="221658">
                <a:tc>
                  <a:txBody>
                    <a:bodyPr/>
                    <a:lstStyle/>
                    <a:p>
                      <a:r>
                        <a:rPr lang="en-US" sz="1100" b="1" dirty="0">
                          <a:highlight>
                            <a:srgbClr val="FFFF00"/>
                          </a:highlight>
                        </a:rPr>
                        <a:t>HR complaint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highlight>
                            <a:srgbClr val="FFFF00"/>
                          </a:highlight>
                        </a:rPr>
                        <a:t>95%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280054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6687255B-3FCA-D817-E26E-3F4DD1F1B366}"/>
              </a:ext>
            </a:extLst>
          </p:cNvPr>
          <p:cNvGrpSpPr/>
          <p:nvPr/>
        </p:nvGrpSpPr>
        <p:grpSpPr>
          <a:xfrm>
            <a:off x="2248055" y="2683295"/>
            <a:ext cx="1802024" cy="2402757"/>
            <a:chOff x="275578" y="2301042"/>
            <a:chExt cx="2725750" cy="363442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31539E6-CBF6-3D39-73A0-A31CF86EB93F}"/>
                </a:ext>
              </a:extLst>
            </p:cNvPr>
            <p:cNvSpPr txBox="1"/>
            <p:nvPr/>
          </p:nvSpPr>
          <p:spPr>
            <a:xfrm>
              <a:off x="275580" y="2301042"/>
              <a:ext cx="2522550" cy="1247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1587" b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Model 1</a:t>
              </a:r>
            </a:p>
            <a:p>
              <a:pPr defTabSz="272873" hangingPunct="0">
                <a:spcBef>
                  <a:spcPts val="1850"/>
                </a:spcBef>
              </a:pPr>
              <a:r>
                <a:rPr lang="en-US" sz="1587" b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Accuracy: </a:t>
              </a:r>
              <a:r>
                <a:rPr lang="en-US" sz="1587" b="1" kern="0" dirty="0">
                  <a:solidFill>
                    <a:srgbClr val="000000"/>
                  </a:solidFill>
                  <a:highlight>
                    <a:srgbClr val="FFFF00"/>
                  </a:highlight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80%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865EAAC-007E-0402-2A60-4FA8B342CB34}"/>
                </a:ext>
              </a:extLst>
            </p:cNvPr>
            <p:cNvSpPr txBox="1"/>
            <p:nvPr/>
          </p:nvSpPr>
          <p:spPr>
            <a:xfrm>
              <a:off x="275578" y="5056942"/>
              <a:ext cx="2725750" cy="878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1587" b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Model 2 Accuracy: </a:t>
              </a:r>
              <a:r>
                <a:rPr lang="en-US" sz="1587" b="1" kern="0" dirty="0">
                  <a:solidFill>
                    <a:srgbClr val="000000"/>
                  </a:solidFill>
                  <a:highlight>
                    <a:srgbClr val="FFFF00"/>
                  </a:highlight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74.5%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702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3EC91AA-233F-4BA2-5A61-641F687C7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8">
            <a:extLst>
              <a:ext uri="{FF2B5EF4-FFF2-40B4-BE49-F238E27FC236}">
                <a16:creationId xmlns:a16="http://schemas.microsoft.com/office/drawing/2014/main" id="{FE5D102F-CFFD-3571-56AF-6BADDC06F93F}"/>
              </a:ext>
            </a:extLst>
          </p:cNvPr>
          <p:cNvGraphicFramePr>
            <a:graphicFrameLocks/>
          </p:cNvGraphicFramePr>
          <p:nvPr/>
        </p:nvGraphicFramePr>
        <p:xfrm>
          <a:off x="4409432" y="2158517"/>
          <a:ext cx="5536186" cy="153145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71403">
                  <a:extLst>
                    <a:ext uri="{9D8B030D-6E8A-4147-A177-3AD203B41FA5}">
                      <a16:colId xmlns:a16="http://schemas.microsoft.com/office/drawing/2014/main" val="2249577626"/>
                    </a:ext>
                  </a:extLst>
                </a:gridCol>
                <a:gridCol w="931437">
                  <a:extLst>
                    <a:ext uri="{9D8B030D-6E8A-4147-A177-3AD203B41FA5}">
                      <a16:colId xmlns:a16="http://schemas.microsoft.com/office/drawing/2014/main" val="3310661463"/>
                    </a:ext>
                  </a:extLst>
                </a:gridCol>
                <a:gridCol w="889321">
                  <a:extLst>
                    <a:ext uri="{9D8B030D-6E8A-4147-A177-3AD203B41FA5}">
                      <a16:colId xmlns:a16="http://schemas.microsoft.com/office/drawing/2014/main" val="2143998611"/>
                    </a:ext>
                  </a:extLst>
                </a:gridCol>
                <a:gridCol w="836467">
                  <a:extLst>
                    <a:ext uri="{9D8B030D-6E8A-4147-A177-3AD203B41FA5}">
                      <a16:colId xmlns:a16="http://schemas.microsoft.com/office/drawing/2014/main" val="3024591029"/>
                    </a:ext>
                  </a:extLst>
                </a:gridCol>
                <a:gridCol w="973736">
                  <a:extLst>
                    <a:ext uri="{9D8B030D-6E8A-4147-A177-3AD203B41FA5}">
                      <a16:colId xmlns:a16="http://schemas.microsoft.com/office/drawing/2014/main" val="3992544857"/>
                    </a:ext>
                  </a:extLst>
                </a:gridCol>
                <a:gridCol w="733824">
                  <a:extLst>
                    <a:ext uri="{9D8B030D-6E8A-4147-A177-3AD203B41FA5}">
                      <a16:colId xmlns:a16="http://schemas.microsoft.com/office/drawing/2014/main" val="391269032"/>
                    </a:ext>
                  </a:extLst>
                </a:gridCol>
              </a:tblGrid>
              <a:tr h="544068">
                <a:tc>
                  <a:txBody>
                    <a:bodyPr/>
                    <a:lstStyle/>
                    <a:p>
                      <a:pPr algn="r"/>
                      <a:r>
                        <a:rPr lang="en-US" sz="1000" i="1"/>
                        <a:t>Predicted</a:t>
                      </a:r>
                    </a:p>
                    <a:p>
                      <a:pPr algn="r"/>
                      <a:endParaRPr lang="en-US" sz="1000" i="1"/>
                    </a:p>
                    <a:p>
                      <a:pPr algn="l"/>
                      <a:r>
                        <a:rPr lang="en-US" sz="1000" i="1"/>
                        <a:t>Actual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Distribution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/>
                        <a:t>Request time off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/>
                        <a:t>HR policy inquiry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/>
                        <a:t>HR complaint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Don’t know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354873"/>
                  </a:ext>
                </a:extLst>
              </a:tr>
              <a:tr h="382863">
                <a:tc>
                  <a:txBody>
                    <a:bodyPr/>
                    <a:lstStyle/>
                    <a:p>
                      <a:r>
                        <a:rPr lang="en-US" sz="1100" b="1"/>
                        <a:t>Request time off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80%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628292"/>
                  </a:ext>
                </a:extLst>
              </a:tr>
              <a:tr h="382863">
                <a:tc>
                  <a:txBody>
                    <a:bodyPr/>
                    <a:lstStyle/>
                    <a:p>
                      <a:r>
                        <a:rPr lang="en-US" sz="1100" b="1"/>
                        <a:t>HR policy inquiry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80%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523721"/>
                  </a:ext>
                </a:extLst>
              </a:tr>
              <a:tr h="221658">
                <a:tc>
                  <a:txBody>
                    <a:bodyPr/>
                    <a:lstStyle/>
                    <a:p>
                      <a:r>
                        <a:rPr lang="en-US" sz="1100" b="1"/>
                        <a:t>HR complaint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80%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280054"/>
                  </a:ext>
                </a:extLst>
              </a:tr>
            </a:tbl>
          </a:graphicData>
        </a:graphic>
      </p:graphicFrame>
      <p:graphicFrame>
        <p:nvGraphicFramePr>
          <p:cNvPr id="11" name="Content Placeholder 8">
            <a:extLst>
              <a:ext uri="{FF2B5EF4-FFF2-40B4-BE49-F238E27FC236}">
                <a16:creationId xmlns:a16="http://schemas.microsoft.com/office/drawing/2014/main" id="{01E90342-AF23-D4FC-71DE-3CD772BE1EFE}"/>
              </a:ext>
            </a:extLst>
          </p:cNvPr>
          <p:cNvGraphicFramePr>
            <a:graphicFrameLocks/>
          </p:cNvGraphicFramePr>
          <p:nvPr/>
        </p:nvGraphicFramePr>
        <p:xfrm>
          <a:off x="4409431" y="3961143"/>
          <a:ext cx="5536185" cy="153145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171402">
                  <a:extLst>
                    <a:ext uri="{9D8B030D-6E8A-4147-A177-3AD203B41FA5}">
                      <a16:colId xmlns:a16="http://schemas.microsoft.com/office/drawing/2014/main" val="2249577626"/>
                    </a:ext>
                  </a:extLst>
                </a:gridCol>
                <a:gridCol w="963255">
                  <a:extLst>
                    <a:ext uri="{9D8B030D-6E8A-4147-A177-3AD203B41FA5}">
                      <a16:colId xmlns:a16="http://schemas.microsoft.com/office/drawing/2014/main" val="3310661463"/>
                    </a:ext>
                  </a:extLst>
                </a:gridCol>
                <a:gridCol w="857503">
                  <a:extLst>
                    <a:ext uri="{9D8B030D-6E8A-4147-A177-3AD203B41FA5}">
                      <a16:colId xmlns:a16="http://schemas.microsoft.com/office/drawing/2014/main" val="2143998611"/>
                    </a:ext>
                  </a:extLst>
                </a:gridCol>
                <a:gridCol w="836469">
                  <a:extLst>
                    <a:ext uri="{9D8B030D-6E8A-4147-A177-3AD203B41FA5}">
                      <a16:colId xmlns:a16="http://schemas.microsoft.com/office/drawing/2014/main" val="3024591029"/>
                    </a:ext>
                  </a:extLst>
                </a:gridCol>
                <a:gridCol w="990741">
                  <a:extLst>
                    <a:ext uri="{9D8B030D-6E8A-4147-A177-3AD203B41FA5}">
                      <a16:colId xmlns:a16="http://schemas.microsoft.com/office/drawing/2014/main" val="3992544857"/>
                    </a:ext>
                  </a:extLst>
                </a:gridCol>
                <a:gridCol w="716816">
                  <a:extLst>
                    <a:ext uri="{9D8B030D-6E8A-4147-A177-3AD203B41FA5}">
                      <a16:colId xmlns:a16="http://schemas.microsoft.com/office/drawing/2014/main" val="1340860362"/>
                    </a:ext>
                  </a:extLst>
                </a:gridCol>
              </a:tblGrid>
              <a:tr h="544068">
                <a:tc>
                  <a:txBody>
                    <a:bodyPr/>
                    <a:lstStyle/>
                    <a:p>
                      <a:pPr algn="r"/>
                      <a:r>
                        <a:rPr lang="en-US" sz="1000" i="1"/>
                        <a:t>Predicted</a:t>
                      </a:r>
                    </a:p>
                    <a:p>
                      <a:pPr algn="r"/>
                      <a:endParaRPr lang="en-US" sz="1000" i="1"/>
                    </a:p>
                    <a:p>
                      <a:pPr algn="l"/>
                      <a:r>
                        <a:rPr lang="en-US" sz="1000" i="1"/>
                        <a:t>Actual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/>
                        <a:t>Distribution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/>
                        <a:t>Request time off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/>
                        <a:t>HR policy inquiry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/>
                        <a:t>HR complaint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/>
                        <a:t>Don’t know</a:t>
                      </a:r>
                    </a:p>
                    <a:p>
                      <a:endParaRPr lang="en-US" sz="1100"/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354873"/>
                  </a:ext>
                </a:extLst>
              </a:tr>
              <a:tr h="382863">
                <a:tc>
                  <a:txBody>
                    <a:bodyPr/>
                    <a:lstStyle/>
                    <a:p>
                      <a:r>
                        <a:rPr lang="en-US" sz="1100" b="1"/>
                        <a:t>Request time off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70%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-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-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3628292"/>
                  </a:ext>
                </a:extLst>
              </a:tr>
              <a:tr h="382863">
                <a:tc>
                  <a:txBody>
                    <a:bodyPr/>
                    <a:lstStyle/>
                    <a:p>
                      <a:r>
                        <a:rPr lang="en-US" sz="1100" b="1"/>
                        <a:t>HR policy inquiry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-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80%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-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523721"/>
                  </a:ext>
                </a:extLst>
              </a:tr>
              <a:tr h="221658">
                <a:tc>
                  <a:txBody>
                    <a:bodyPr/>
                    <a:lstStyle/>
                    <a:p>
                      <a:r>
                        <a:rPr lang="en-US" sz="1100" b="1"/>
                        <a:t>HR complaint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-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-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95%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b="0" dirty="0"/>
                        <a:t>5%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8280054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1416B64A-FF3C-C45F-88BD-4FA78BE644DA}"/>
              </a:ext>
            </a:extLst>
          </p:cNvPr>
          <p:cNvGrpSpPr/>
          <p:nvPr/>
        </p:nvGrpSpPr>
        <p:grpSpPr>
          <a:xfrm>
            <a:off x="1564106" y="2683295"/>
            <a:ext cx="2862117" cy="3350580"/>
            <a:chOff x="196838" y="2301042"/>
            <a:chExt cx="3373448" cy="50681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D1CCF7F-5965-2C09-B521-CD4FBE90B8F7}"/>
                </a:ext>
              </a:extLst>
            </p:cNvPr>
            <p:cNvSpPr txBox="1"/>
            <p:nvPr/>
          </p:nvSpPr>
          <p:spPr>
            <a:xfrm>
              <a:off x="196838" y="2301042"/>
              <a:ext cx="3030548" cy="1412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72873" hangingPunct="0">
                <a:spcBef>
                  <a:spcPts val="350"/>
                </a:spcBef>
              </a:pPr>
              <a:r>
                <a:rPr lang="en-US" sz="1600" b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Model 1</a:t>
              </a:r>
            </a:p>
            <a:p>
              <a:pPr defTabSz="272873" hangingPunct="0">
                <a:spcBef>
                  <a:spcPts val="350"/>
                </a:spcBef>
              </a:pPr>
              <a:r>
                <a:rPr lang="en-US" sz="1600" b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Accuracy: 80%</a:t>
              </a:r>
            </a:p>
            <a:p>
              <a:pPr defTabSz="272873" hangingPunct="0">
                <a:spcBef>
                  <a:spcPts val="350"/>
                </a:spcBef>
              </a:pPr>
              <a:r>
                <a:rPr lang="en-US" sz="1600" b="1" kern="0" dirty="0">
                  <a:solidFill>
                    <a:srgbClr val="00206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When predicted: 80%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B5A60C-FD35-4A53-C290-38DBDDCB8B8C}"/>
                </a:ext>
              </a:extLst>
            </p:cNvPr>
            <p:cNvSpPr txBox="1"/>
            <p:nvPr/>
          </p:nvSpPr>
          <p:spPr>
            <a:xfrm>
              <a:off x="204788" y="5056941"/>
              <a:ext cx="3365498" cy="2312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72873" hangingPunct="0">
                <a:spcBef>
                  <a:spcPts val="350"/>
                </a:spcBef>
              </a:pPr>
              <a:r>
                <a:rPr lang="en-US" sz="1600" b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Model 2 </a:t>
              </a:r>
            </a:p>
            <a:p>
              <a:pPr defTabSz="272873" hangingPunct="0">
                <a:spcBef>
                  <a:spcPts val="350"/>
                </a:spcBef>
              </a:pPr>
              <a:r>
                <a:rPr lang="en-US" sz="1600" b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Accuracy: 74.5%</a:t>
              </a:r>
            </a:p>
            <a:p>
              <a:pPr defTabSz="272873" hangingPunct="0">
                <a:spcBef>
                  <a:spcPts val="350"/>
                </a:spcBef>
              </a:pPr>
              <a:r>
                <a:rPr lang="en-US" sz="1600" b="1" kern="0" dirty="0">
                  <a:solidFill>
                    <a:srgbClr val="00206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When predicted: 100%</a:t>
              </a:r>
            </a:p>
            <a:p>
              <a:pPr defTabSz="272873" hangingPunct="0">
                <a:spcBef>
                  <a:spcPts val="350"/>
                </a:spcBef>
              </a:pPr>
              <a:endParaRPr lang="en-US" sz="1600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endParaRPr>
            </a:p>
            <a:p>
              <a:pPr defTabSz="272873" hangingPunct="0">
                <a:spcBef>
                  <a:spcPts val="350"/>
                </a:spcBef>
              </a:pPr>
              <a:endParaRPr lang="en-US" sz="1600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endParaRPr>
            </a:p>
          </p:txBody>
        </p:sp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997C25A1-FC83-6E92-096F-050B5FC01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370" y="1422368"/>
            <a:ext cx="11191625" cy="470145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Let’s start simple: evaluating classifiers</a:t>
            </a:r>
          </a:p>
        </p:txBody>
      </p:sp>
    </p:spTree>
    <p:extLst>
      <p:ext uri="{BB962C8B-B14F-4D97-AF65-F5344CB8AC3E}">
        <p14:creationId xmlns:p14="http://schemas.microsoft.com/office/powerpoint/2010/main" val="117878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A2DE3-94C6-D67A-C1C6-E06BE622E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Eval in “classical” ML and search is HARD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C7355-6A82-47F2-F4C2-989472C18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3272" y="3152343"/>
            <a:ext cx="9875520" cy="1783063"/>
          </a:xfrm>
        </p:spPr>
        <p:txBody>
          <a:bodyPr>
            <a:noAutofit/>
          </a:bodyPr>
          <a:lstStyle/>
          <a:p>
            <a:pPr algn="l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Search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: still today people debate between precision, recall, one-shot result, link position,…</a:t>
            </a:r>
          </a:p>
          <a:p>
            <a:pPr algn="l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Clustering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: the only real unsupervised task, can only be assessed by humans </a:t>
            </a:r>
          </a:p>
          <a:p>
            <a:pPr algn="l"/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Classification</a:t>
            </a: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: seemingly simple, but subjective and non directional</a:t>
            </a:r>
          </a:p>
          <a:p>
            <a:pPr algn="l"/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  <a:p>
            <a:pPr algn="l"/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l"/>
            <a:r>
              <a:rPr lang="en-US" sz="2400" b="1" dirty="0">
                <a:solidFill>
                  <a:srgbClr val="01189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One point in favor</a:t>
            </a:r>
            <a:r>
              <a:rPr lang="en-US" sz="2400" dirty="0">
                <a:solidFill>
                  <a:srgbClr val="01189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we often have lots of data =&gt; </a:t>
            </a:r>
          </a:p>
          <a:p>
            <a:pPr algn="l"/>
            <a:r>
              <a:rPr lang="en-US" sz="2400" b="1" dirty="0">
                <a:solidFill>
                  <a:srgbClr val="01189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		we can test at scale, and with the ”right” data</a:t>
            </a:r>
          </a:p>
          <a:p>
            <a:pPr algn="l"/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26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bg2">
                <a:lumMod val="50000"/>
              </a:schemeClr>
            </a:gs>
            <a:gs pos="0">
              <a:schemeClr val="tx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27548B6-976F-4D8D-F250-03955CD271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84706"/>
            <a:ext cx="6873240" cy="2121865"/>
          </a:xfrm>
        </p:spPr>
        <p:txBody>
          <a:bodyPr anchor="b">
            <a:normAutofit/>
          </a:bodyPr>
          <a:lstStyle/>
          <a:p>
            <a:r>
              <a:rPr lang="en-US" sz="3000" b="1" dirty="0">
                <a:latin typeface="Segoe UI" panose="020B0502040204020203" pitchFamily="34" charset="0"/>
                <a:cs typeface="Segoe UI" panose="020B0502040204020203" pitchFamily="34" charset="0"/>
              </a:rPr>
              <a:t>Gen AI and software 3.0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0321726-24AF-ADD0-F698-EF1DA85F8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9483" y="4450639"/>
            <a:ext cx="3058871" cy="961187"/>
          </a:xfrm>
        </p:spPr>
        <p:txBody>
          <a:bodyPr/>
          <a:lstStyle/>
          <a:p>
            <a:endParaRPr lang="en-US"/>
          </a:p>
        </p:txBody>
      </p:sp>
      <p:pic>
        <p:nvPicPr>
          <p:cNvPr id="9" name="Picture 8" descr="Scan of a human brain in a neurology clinic">
            <a:extLst>
              <a:ext uri="{FF2B5EF4-FFF2-40B4-BE49-F238E27FC236}">
                <a16:creationId xmlns:a16="http://schemas.microsoft.com/office/drawing/2014/main" id="{BFFBA396-60AB-7331-4562-B3568D6C8B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00"/>
          <a:stretch>
            <a:fillRect/>
          </a:stretch>
        </p:blipFill>
        <p:spPr>
          <a:xfrm>
            <a:off x="8159852" y="1162050"/>
            <a:ext cx="4032149" cy="45338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56816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65B39-B0A3-60D7-DF42-B1CA9BD81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grey text&#10;&#10;AI-generated content may be incorrect.">
            <a:extLst>
              <a:ext uri="{FF2B5EF4-FFF2-40B4-BE49-F238E27FC236}">
                <a16:creationId xmlns:a16="http://schemas.microsoft.com/office/drawing/2014/main" id="{299AE0FA-6892-C307-4DA0-3CF99FA16E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9043"/>
          <a:stretch>
            <a:fillRect/>
          </a:stretch>
        </p:blipFill>
        <p:spPr>
          <a:xfrm>
            <a:off x="2617184" y="5012059"/>
            <a:ext cx="2733120" cy="348578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3" name="Picture 2" descr="A white background with grey text&#10;&#10;AI-generated content may be incorrect.">
            <a:extLst>
              <a:ext uri="{FF2B5EF4-FFF2-40B4-BE49-F238E27FC236}">
                <a16:creationId xmlns:a16="http://schemas.microsoft.com/office/drawing/2014/main" id="{3FB412FE-1BD6-70F6-6A5B-51D098017B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9043"/>
          <a:stretch>
            <a:fillRect/>
          </a:stretch>
        </p:blipFill>
        <p:spPr>
          <a:xfrm>
            <a:off x="2557844" y="5114598"/>
            <a:ext cx="2733120" cy="348578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4" name="Title 6">
            <a:extLst>
              <a:ext uri="{FF2B5EF4-FFF2-40B4-BE49-F238E27FC236}">
                <a16:creationId xmlns:a16="http://schemas.microsoft.com/office/drawing/2014/main" id="{CFA6E5F7-6CBA-FB9B-7B83-DA8BE8E7341E}"/>
              </a:ext>
            </a:extLst>
          </p:cNvPr>
          <p:cNvSpPr>
            <a:spLocks noGrp="1"/>
          </p:cNvSpPr>
          <p:nvPr/>
        </p:nvSpPr>
        <p:spPr>
          <a:xfrm>
            <a:off x="2397510" y="1492972"/>
            <a:ext cx="7396981" cy="639856"/>
          </a:xfrm>
          <a:prstGeom prst="rect">
            <a:avLst/>
          </a:prstGeom>
        </p:spPr>
        <p:txBody>
          <a:bodyPr vert="horz" lIns="60452" tIns="30226" rIns="60452" bIns="30226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endParaRPr lang="en-US" sz="1851" dirty="0">
              <a:solidFill>
                <a:srgbClr val="000000"/>
              </a:solidFill>
              <a:latin typeface="Segoe UI" panose="020B0502040204020203" pitchFamily="34" charset="0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7B80CD70-5107-7842-16DF-52381D191292}"/>
              </a:ext>
            </a:extLst>
          </p:cNvPr>
          <p:cNvSpPr txBox="1"/>
          <p:nvPr/>
        </p:nvSpPr>
        <p:spPr>
          <a:xfrm>
            <a:off x="2397510" y="4465988"/>
            <a:ext cx="1097156" cy="4585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4329">
              <a:spcBef>
                <a:spcPts val="1850"/>
              </a:spcBef>
            </a:pPr>
            <a:r>
              <a:rPr lang="en-US" sz="1190" b="1" dirty="0">
                <a:solidFill>
                  <a:srgbClr val="5274FF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Legal Proceedings</a:t>
            </a:r>
          </a:p>
        </p:txBody>
      </p:sp>
      <p:pic>
        <p:nvPicPr>
          <p:cNvPr id="12" name="Picture 11" descr="A document with text on it&#10;&#10;AI-generated content may be incorrect.">
            <a:extLst>
              <a:ext uri="{FF2B5EF4-FFF2-40B4-BE49-F238E27FC236}">
                <a16:creationId xmlns:a16="http://schemas.microsoft.com/office/drawing/2014/main" id="{B02FD83E-F65D-04E4-B9F0-278464801C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2722"/>
          <a:stretch>
            <a:fillRect/>
          </a:stretch>
        </p:blipFill>
        <p:spPr>
          <a:xfrm>
            <a:off x="2281077" y="4544415"/>
            <a:ext cx="2725634" cy="820614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C0AFB15-5005-BE8D-55E2-190A8BDE673E}"/>
              </a:ext>
            </a:extLst>
          </p:cNvPr>
          <p:cNvSpPr txBox="1"/>
          <p:nvPr/>
        </p:nvSpPr>
        <p:spPr>
          <a:xfrm>
            <a:off x="365760" y="1324560"/>
            <a:ext cx="6266166" cy="1320874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1600" b="1" kern="0" dirty="0">
                <a:solidFill>
                  <a:srgbClr val="4A4A4A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Summary</a:t>
            </a:r>
          </a:p>
          <a:p>
            <a:pPr defTabSz="272873" hangingPunct="0">
              <a:spcBef>
                <a:spcPts val="1850"/>
              </a:spcBef>
            </a:pPr>
            <a:r>
              <a:rPr lang="en-US" sz="1600" kern="0" dirty="0">
                <a:solidFill>
                  <a:srgbClr val="4A4A4A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2005 class action settlement resulted in ACME paying $8.55m to redesign its selection process for apprenticeship programs to address the previous process’s disparate impact on Black applicants.</a:t>
            </a:r>
            <a:endParaRPr lang="en-US" sz="1600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</p:txBody>
      </p:sp>
      <p:pic>
        <p:nvPicPr>
          <p:cNvPr id="9" name="Picture 8" descr="A white background with grey text&#10;&#10;AI-generated content may be incorrect.">
            <a:extLst>
              <a:ext uri="{FF2B5EF4-FFF2-40B4-BE49-F238E27FC236}">
                <a16:creationId xmlns:a16="http://schemas.microsoft.com/office/drawing/2014/main" id="{9CEECD9C-B8CB-990C-764D-D382115727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9043"/>
          <a:stretch>
            <a:fillRect/>
          </a:stretch>
        </p:blipFill>
        <p:spPr>
          <a:xfrm>
            <a:off x="2492169" y="5184863"/>
            <a:ext cx="2733120" cy="348578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6579E44-0718-D931-5CF6-83BAA13FC402}"/>
              </a:ext>
            </a:extLst>
          </p:cNvPr>
          <p:cNvSpPr/>
          <p:nvPr/>
        </p:nvSpPr>
        <p:spPr>
          <a:xfrm>
            <a:off x="2574331" y="3062359"/>
            <a:ext cx="1520832" cy="728806"/>
          </a:xfrm>
          <a:prstGeom prst="round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r>
              <a:rPr lang="en-US" sz="1587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LLM-powered Lawsuit Summarizer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8A8CDFC-3802-D88D-737C-4612A8897B6B}"/>
              </a:ext>
            </a:extLst>
          </p:cNvPr>
          <p:cNvCxnSpPr>
            <a:endCxn id="10" idx="2"/>
          </p:cNvCxnSpPr>
          <p:nvPr/>
        </p:nvCxnSpPr>
        <p:spPr>
          <a:xfrm flipV="1">
            <a:off x="3334747" y="3791165"/>
            <a:ext cx="0" cy="674823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4D71A7F-13FD-A799-63D8-E1AC9E007EDB}"/>
              </a:ext>
            </a:extLst>
          </p:cNvPr>
          <p:cNvCxnSpPr>
            <a:cxnSpLocks/>
          </p:cNvCxnSpPr>
          <p:nvPr/>
        </p:nvCxnSpPr>
        <p:spPr>
          <a:xfrm flipV="1">
            <a:off x="3334747" y="2592856"/>
            <a:ext cx="0" cy="477083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40B1FCED-0F16-AE09-DFBE-8B7ABF03F682}"/>
              </a:ext>
            </a:extLst>
          </p:cNvPr>
          <p:cNvGrpSpPr/>
          <p:nvPr/>
        </p:nvGrpSpPr>
        <p:grpSpPr>
          <a:xfrm>
            <a:off x="4744722" y="2142740"/>
            <a:ext cx="5290845" cy="2568043"/>
            <a:chOff x="4052050" y="1483397"/>
            <a:chExt cx="8002958" cy="3884434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AF84B11B-4BD7-5F03-F8CD-CB8929DF37A2}"/>
                </a:ext>
              </a:extLst>
            </p:cNvPr>
            <p:cNvSpPr/>
            <p:nvPr/>
          </p:nvSpPr>
          <p:spPr>
            <a:xfrm>
              <a:off x="4052050" y="2885881"/>
              <a:ext cx="2300418" cy="1102396"/>
            </a:xfrm>
            <a:prstGeom prst="roundRect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272873" hangingPunct="0">
                <a:spcBef>
                  <a:spcPts val="1850"/>
                </a:spcBef>
              </a:pPr>
              <a:r>
                <a:rPr lang="en-US" sz="185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"/>
                  <a:cs typeface="Segoe UI" panose="020B0502040204020203" pitchFamily="34" charset="0"/>
                  <a:sym typeface="Helvetica Neue Medium"/>
                </a:rPr>
                <a:t>“Eval”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32A8C37-1C61-C595-643A-6F2F3BA50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5019" y="1483397"/>
              <a:ext cx="4599989" cy="3884434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outerShdw blurRad="50800" dist="1524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855F77E-F9D0-F4D9-08C4-0B93B3370F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58170" y="4156885"/>
              <a:ext cx="628997" cy="85213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92995CC-7FB8-A736-312A-E74ED9A92ED1}"/>
                </a:ext>
              </a:extLst>
            </p:cNvPr>
            <p:cNvCxnSpPr>
              <a:cxnSpLocks/>
            </p:cNvCxnSpPr>
            <p:nvPr/>
          </p:nvCxnSpPr>
          <p:spPr>
            <a:xfrm>
              <a:off x="4052050" y="1890129"/>
              <a:ext cx="635118" cy="88464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0A5E4F2-4C9C-519A-9D1C-EEB43A6C0724}"/>
                </a:ext>
              </a:extLst>
            </p:cNvPr>
            <p:cNvCxnSpPr>
              <a:cxnSpLocks/>
              <a:stCxn id="11" idx="3"/>
              <a:endCxn id="15" idx="1"/>
            </p:cNvCxnSpPr>
            <p:nvPr/>
          </p:nvCxnSpPr>
          <p:spPr>
            <a:xfrm flipV="1">
              <a:off x="6352468" y="3425614"/>
              <a:ext cx="1102551" cy="1146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9058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7A372E-682F-455D-3E25-7A605548C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230" y="1665102"/>
            <a:ext cx="6690904" cy="3918957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EC59977-9419-65B4-A5C7-C1B66503485B}"/>
              </a:ext>
            </a:extLst>
          </p:cNvPr>
          <p:cNvSpPr/>
          <p:nvPr/>
        </p:nvSpPr>
        <p:spPr>
          <a:xfrm>
            <a:off x="2225598" y="1412590"/>
            <a:ext cx="1520832" cy="728806"/>
          </a:xfrm>
          <a:prstGeom prst="round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r>
              <a:rPr lang="en-US" sz="1587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LLM-powered Lawsuit Summarizer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1E86A64-B10E-A681-F9B1-659B61A6A3C2}"/>
              </a:ext>
            </a:extLst>
          </p:cNvPr>
          <p:cNvCxnSpPr/>
          <p:nvPr/>
        </p:nvCxnSpPr>
        <p:spPr>
          <a:xfrm>
            <a:off x="3746430" y="2317750"/>
            <a:ext cx="408587" cy="275590"/>
          </a:xfrm>
          <a:prstGeom prst="straightConnector1">
            <a:avLst/>
          </a:prstGeom>
          <a:ln w="76200" cmpd="dbl">
            <a:solidFill>
              <a:srgbClr val="01189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148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6107-DB31-D939-FDD4-4DF2AE5C4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764EBF-E29E-F05E-1365-3F8754029F5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4813" y="1347671"/>
          <a:ext cx="10320868" cy="4266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388">
                  <a:extLst>
                    <a:ext uri="{9D8B030D-6E8A-4147-A177-3AD203B41FA5}">
                      <a16:colId xmlns:a16="http://schemas.microsoft.com/office/drawing/2014/main" val="4227403937"/>
                    </a:ext>
                  </a:extLst>
                </a:gridCol>
                <a:gridCol w="1996440">
                  <a:extLst>
                    <a:ext uri="{9D8B030D-6E8A-4147-A177-3AD203B41FA5}">
                      <a16:colId xmlns:a16="http://schemas.microsoft.com/office/drawing/2014/main" val="1905143781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880698975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615577616"/>
                    </a:ext>
                  </a:extLst>
                </a:gridCol>
              </a:tblGrid>
              <a:tr h="373289"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rgbClr val="00549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1.0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2.0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3.0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F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156096"/>
                  </a:ext>
                </a:extLst>
              </a:tr>
              <a:tr h="94734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 constitutes progress? </a:t>
                      </a:r>
                    </a:p>
                    <a:p>
                      <a:pPr algn="l"/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What’s an Iteration (sprint)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Features + bug fixes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Improve model quality and latency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F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7541224"/>
                  </a:ext>
                </a:extLst>
              </a:tr>
              <a:tr h="9473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How 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we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define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quality?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Feature importance</a:t>
                      </a:r>
                    </a:p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Closed defects</a:t>
                      </a:r>
                    </a:p>
                    <a:p>
                      <a:endParaRPr lang="en-US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Rooted in science + </a:t>
                      </a:r>
                    </a:p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perceived customer value </a:t>
                      </a:r>
                    </a:p>
                    <a:p>
                      <a:endParaRPr lang="en-US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But, somewhat arbitrary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F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409936"/>
                  </a:ext>
                </a:extLst>
              </a:tr>
              <a:tr h="947343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Who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(which personas / profile)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achieves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measures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progress?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Dev </a:t>
                      </a:r>
                      <a:r>
                        <a:rPr lang="en-US" sz="1200" dirty="0" err="1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</a:t>
                      </a:r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QA </a:t>
                      </a:r>
                      <a:r>
                        <a:rPr lang="en-US" sz="1200" dirty="0" err="1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</a:t>
                      </a:r>
                      <a:endParaRPr lang="en-US" sz="12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ML Eng / </a:t>
                      </a:r>
                    </a:p>
                    <a:p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data scientists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F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508331"/>
                  </a:ext>
                </a:extLst>
              </a:tr>
              <a:tr h="10510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Which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engineering processes and practices 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teams follow? 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Established practices. Agile. Repo mgmt.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Review / approval cycles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Clear RACI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Varied and still emerging practices.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Less review, approval, predictability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Clear RACI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F9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656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507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98902-0D88-DDFF-E933-266638542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1541D40-10AE-BF50-9773-2E49A496CA1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0013" y="1271028"/>
          <a:ext cx="11291586" cy="4312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908">
                  <a:extLst>
                    <a:ext uri="{9D8B030D-6E8A-4147-A177-3AD203B41FA5}">
                      <a16:colId xmlns:a16="http://schemas.microsoft.com/office/drawing/2014/main" val="4227403937"/>
                    </a:ext>
                  </a:extLst>
                </a:gridCol>
                <a:gridCol w="1888370">
                  <a:extLst>
                    <a:ext uri="{9D8B030D-6E8A-4147-A177-3AD203B41FA5}">
                      <a16:colId xmlns:a16="http://schemas.microsoft.com/office/drawing/2014/main" val="1905143781"/>
                    </a:ext>
                  </a:extLst>
                </a:gridCol>
                <a:gridCol w="1603508">
                  <a:extLst>
                    <a:ext uri="{9D8B030D-6E8A-4147-A177-3AD203B41FA5}">
                      <a16:colId xmlns:a16="http://schemas.microsoft.com/office/drawing/2014/main" val="880698975"/>
                    </a:ext>
                  </a:extLst>
                </a:gridCol>
                <a:gridCol w="5159801">
                  <a:extLst>
                    <a:ext uri="{9D8B030D-6E8A-4147-A177-3AD203B41FA5}">
                      <a16:colId xmlns:a16="http://schemas.microsoft.com/office/drawing/2014/main" val="615577616"/>
                    </a:ext>
                  </a:extLst>
                </a:gridCol>
              </a:tblGrid>
              <a:tr h="544068"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rgbClr val="00549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1.0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2.0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3.0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096"/>
                  </a:ext>
                </a:extLst>
              </a:tr>
              <a:tr h="91289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 constitutes progress? </a:t>
                      </a:r>
                    </a:p>
                    <a:p>
                      <a:pPr algn="l"/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What’s an Iteration (sprint)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Features + bug fixes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Improve model quality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541224"/>
                  </a:ext>
                </a:extLst>
              </a:tr>
              <a:tr h="9138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How 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we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define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quality?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Feature importance</a:t>
                      </a:r>
                    </a:p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Closed defects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Science +</a:t>
                      </a:r>
                    </a:p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customer value </a:t>
                      </a:r>
                    </a:p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But, somewhat arbitrary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409936"/>
                  </a:ext>
                </a:extLst>
              </a:tr>
              <a:tr h="91289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Who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(which personas / profile)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achieves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measures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progress?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Dev </a:t>
                      </a:r>
                      <a:r>
                        <a:rPr lang="en-US" sz="1400" dirty="0" err="1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</a:t>
                      </a: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QA </a:t>
                      </a:r>
                      <a:r>
                        <a:rPr lang="en-US" sz="1400" dirty="0" err="1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</a:t>
                      </a:r>
                      <a:endParaRPr lang="en-US" sz="1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ML Eng / </a:t>
                      </a:r>
                    </a:p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data scientists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508331"/>
                  </a:ext>
                </a:extLst>
              </a:tr>
              <a:tr h="1029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Which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engineering processes and practices 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teams follow? 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Established practices.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Review / </a:t>
                      </a:r>
                      <a:r>
                        <a:rPr lang="en-US" sz="1400" dirty="0" err="1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apprv</a:t>
                      </a:r>
                      <a:endParaRPr lang="en-US" sz="1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Clear RACI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Varied practices.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Less control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Clear RACI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65604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CC9ACA2-DC69-0C8A-90DB-C8A37F68CD60}"/>
              </a:ext>
            </a:extLst>
          </p:cNvPr>
          <p:cNvSpPr txBox="1"/>
          <p:nvPr/>
        </p:nvSpPr>
        <p:spPr>
          <a:xfrm>
            <a:off x="7712506" y="1957470"/>
            <a:ext cx="2199204" cy="7030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1984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Improve AI agent quality + latency</a:t>
            </a:r>
          </a:p>
        </p:txBody>
      </p:sp>
    </p:spTree>
    <p:extLst>
      <p:ext uri="{BB962C8B-B14F-4D97-AF65-F5344CB8AC3E}">
        <p14:creationId xmlns:p14="http://schemas.microsoft.com/office/powerpoint/2010/main" val="2954607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4B9BCFAA-3A44-1C22-D5FF-7CC0CE0674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008" t="9362" r="8855" b="3609"/>
          <a:stretch>
            <a:fillRect/>
          </a:stretch>
        </p:blipFill>
        <p:spPr>
          <a:xfrm>
            <a:off x="6096000" y="1245352"/>
            <a:ext cx="5470411" cy="4367297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FCDF4C-CA2B-CF40-2B33-7322F1040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09" y="2455327"/>
            <a:ext cx="5332280" cy="1947347"/>
          </a:xfrm>
          <a:solidFill>
            <a:schemeClr val="bg1">
              <a:alpha val="78044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US" sz="2000" dirty="0"/>
              <a:t>AI becomes </a:t>
            </a:r>
          </a:p>
          <a:p>
            <a:pPr algn="l"/>
            <a:endParaRPr lang="en-US" sz="2000" dirty="0"/>
          </a:p>
          <a:p>
            <a:pPr marL="226691" indent="-226691" algn="l">
              <a:buFont typeface="+mj-lt"/>
              <a:buAutoNum type="arabicPeriod"/>
            </a:pPr>
            <a:r>
              <a:rPr lang="en-US" sz="2000" dirty="0"/>
              <a:t>Good</a:t>
            </a:r>
          </a:p>
          <a:p>
            <a:pPr marL="226691" indent="-226691" algn="l">
              <a:buFont typeface="+mj-lt"/>
              <a:buAutoNum type="arabicPeriod"/>
            </a:pPr>
            <a:r>
              <a:rPr lang="en-US" sz="2000" dirty="0"/>
              <a:t>Easy to use (double-edged sword)</a:t>
            </a:r>
          </a:p>
          <a:p>
            <a:pPr marL="226691" indent="-226691" algn="l">
              <a:buFont typeface="+mj-lt"/>
              <a:buAutoNum type="arabicPeriod"/>
            </a:pPr>
            <a:r>
              <a:rPr lang="en-US" sz="2000" dirty="0"/>
              <a:t>Applicable to many high value use cases</a:t>
            </a:r>
          </a:p>
          <a:p>
            <a:pPr marL="226691" indent="-226691" algn="l">
              <a:buFont typeface="+mj-lt"/>
              <a:buAutoNum type="arabicPeriod"/>
            </a:pPr>
            <a:r>
              <a:rPr lang="en-US" sz="2000" dirty="0"/>
              <a:t>Successfully used by kids of CTOs / CEOs </a:t>
            </a:r>
          </a:p>
        </p:txBody>
      </p:sp>
    </p:spTree>
    <p:extLst>
      <p:ext uri="{BB962C8B-B14F-4D97-AF65-F5344CB8AC3E}">
        <p14:creationId xmlns:p14="http://schemas.microsoft.com/office/powerpoint/2010/main" val="416826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6DA99-2D5D-FBC2-DEDF-CB39DF6DF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81D86C-CD07-1915-628F-2477996D7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4541" y="1375893"/>
            <a:ext cx="6601359" cy="634746"/>
          </a:xfrm>
        </p:spPr>
        <p:txBody>
          <a:bodyPr>
            <a:normAutofit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We are not building toys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C36900-EBD8-0DAB-5EE1-73CF327EA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752" y="2238624"/>
            <a:ext cx="5966248" cy="3022600"/>
          </a:xfrm>
        </p:spPr>
        <p:txBody>
          <a:bodyPr>
            <a:normAutofit fontScale="92500" lnSpcReduction="10000"/>
          </a:bodyPr>
          <a:lstStyle/>
          <a:p>
            <a:pPr algn="l" fontAlgn="t"/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We are building a </a:t>
            </a:r>
          </a:p>
          <a:p>
            <a:pPr algn="l" fontAlgn="t"/>
            <a:endParaRPr lang="en-U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77819" lvl="1" indent="-226691" algn="l" fontAlgn="t">
              <a:buFont typeface="+mj-lt"/>
              <a:buAutoNum type="arabicPeriod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complex distributed software system </a:t>
            </a:r>
          </a:p>
          <a:p>
            <a:pPr marL="377819" lvl="1" indent="-226691" algn="l" fontAlgn="t">
              <a:buFont typeface="+mj-lt"/>
              <a:buAutoNum type="arabicPeriod"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77819" lvl="1" indent="-226691" algn="l" fontAlgn="t">
              <a:buFont typeface="+mj-lt"/>
              <a:buAutoNum type="arabicPeriod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composed of a mix of deterministic and ambiguously defined services</a:t>
            </a:r>
          </a:p>
          <a:p>
            <a:pPr marL="377819" lvl="1" indent="-226691" algn="l" fontAlgn="t">
              <a:buFont typeface="+mj-lt"/>
              <a:buAutoNum type="arabicPeriod"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77819" lvl="1" indent="-226691" algn="l" fontAlgn="t">
              <a:buFont typeface="+mj-lt"/>
              <a:buAutoNum type="arabicPeriod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that produces output that is hard / subjective to assess</a:t>
            </a:r>
          </a:p>
          <a:p>
            <a:pPr marL="377819" lvl="1" indent="-226691" algn="l" fontAlgn="t">
              <a:buFont typeface="+mj-lt"/>
              <a:buAutoNum type="arabicPeriod"/>
            </a:pP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77819" lvl="1" indent="-226691" algn="l" fontAlgn="t">
              <a:buFont typeface="+mj-lt"/>
              <a:buAutoNum type="arabicPeriod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potentially very consequential</a:t>
            </a:r>
          </a:p>
          <a:p>
            <a:pPr algn="l" fontAlgn="t"/>
            <a:endParaRPr lang="en-US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l" fontAlgn="t"/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“Easy” to build, hard to assess of we built it “right”. </a:t>
            </a:r>
          </a:p>
          <a:p>
            <a:pPr algn="l" fontAlgn="t"/>
            <a:r>
              <a:rPr lang="en-US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This is new to software 3.0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3DB2F71-442A-B53C-379C-1CB3CACAA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8187" y="3028423"/>
            <a:ext cx="4378724" cy="25646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F1793E-13F3-8B9C-6624-36C4607319A6}"/>
              </a:ext>
            </a:extLst>
          </p:cNvPr>
          <p:cNvSpPr txBox="1"/>
          <p:nvPr/>
        </p:nvSpPr>
        <p:spPr>
          <a:xfrm>
            <a:off x="5439372" y="4703039"/>
            <a:ext cx="184731" cy="3976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272873" hangingPunct="0">
              <a:spcBef>
                <a:spcPts val="1850"/>
              </a:spcBef>
            </a:pPr>
            <a:endParaRPr lang="en-US" sz="1984" kern="0" dirty="0">
              <a:solidFill>
                <a:srgbClr val="000000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F5D982D-6102-1574-5305-CD3C3CF0E952}"/>
              </a:ext>
            </a:extLst>
          </p:cNvPr>
          <p:cNvSpPr/>
          <p:nvPr/>
        </p:nvSpPr>
        <p:spPr>
          <a:xfrm>
            <a:off x="9223342" y="1790725"/>
            <a:ext cx="1520832" cy="728806"/>
          </a:xfrm>
          <a:prstGeom prst="round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r>
              <a:rPr lang="en-US" sz="1587" b="1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 Medium"/>
              </a:rPr>
              <a:t>LLM-powered Lawsuit Summarizer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BF0CDE5-F890-1BD9-965F-FFBE54D8056C}"/>
              </a:ext>
            </a:extLst>
          </p:cNvPr>
          <p:cNvCxnSpPr>
            <a:cxnSpLocks/>
          </p:cNvCxnSpPr>
          <p:nvPr/>
        </p:nvCxnSpPr>
        <p:spPr>
          <a:xfrm flipH="1" flipV="1">
            <a:off x="10530412" y="2541866"/>
            <a:ext cx="755209" cy="4865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E4D885B-1FB8-9FF0-5A11-88EB8420B7EC}"/>
              </a:ext>
            </a:extLst>
          </p:cNvPr>
          <p:cNvCxnSpPr>
            <a:cxnSpLocks/>
          </p:cNvCxnSpPr>
          <p:nvPr/>
        </p:nvCxnSpPr>
        <p:spPr>
          <a:xfrm flipH="1">
            <a:off x="8405936" y="2547331"/>
            <a:ext cx="766543" cy="481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04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1E54F-A78F-4924-404F-F72E5FD4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37DC8198-2ABC-28FB-747E-F49EB461ABCD}"/>
              </a:ext>
            </a:extLst>
          </p:cNvPr>
          <p:cNvSpPr>
            <a:spLocks noGrp="1"/>
          </p:cNvSpPr>
          <p:nvPr/>
        </p:nvSpPr>
        <p:spPr>
          <a:xfrm>
            <a:off x="2397510" y="1492972"/>
            <a:ext cx="7396981" cy="639856"/>
          </a:xfrm>
          <a:prstGeom prst="rect">
            <a:avLst/>
          </a:prstGeom>
        </p:spPr>
        <p:txBody>
          <a:bodyPr vert="horz" lIns="60452" tIns="30226" rIns="60452" bIns="30226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endParaRPr lang="en-US" sz="1851" dirty="0">
              <a:solidFill>
                <a:srgbClr val="000000"/>
              </a:solidFill>
              <a:latin typeface="Helvetica"/>
              <a:sym typeface="Helvetica Neue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D38AD6-90BA-FAC6-15E3-753CF7C7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2695" y="3111627"/>
            <a:ext cx="3665164" cy="634746"/>
          </a:xfrm>
        </p:spPr>
        <p:txBody>
          <a:bodyPr>
            <a:noAutofit/>
          </a:bodyPr>
          <a:lstStyle/>
          <a:p>
            <a:r>
              <a:rPr lang="en-US" dirty="0"/>
              <a:t>How do we eval?</a:t>
            </a:r>
          </a:p>
        </p:txBody>
      </p:sp>
      <p:pic>
        <p:nvPicPr>
          <p:cNvPr id="3" name="Picture 2" descr="A white background with grey text&#10;&#10;AI-generated content may be incorrect.">
            <a:extLst>
              <a:ext uri="{FF2B5EF4-FFF2-40B4-BE49-F238E27FC236}">
                <a16:creationId xmlns:a16="http://schemas.microsoft.com/office/drawing/2014/main" id="{F7327624-10E4-DE94-F30E-EDE9B76B8D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9043"/>
          <a:stretch>
            <a:fillRect/>
          </a:stretch>
        </p:blipFill>
        <p:spPr>
          <a:xfrm>
            <a:off x="2617184" y="5012059"/>
            <a:ext cx="2733120" cy="348578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5" name="Picture 4" descr="A white background with grey text&#10;&#10;AI-generated content may be incorrect.">
            <a:extLst>
              <a:ext uri="{FF2B5EF4-FFF2-40B4-BE49-F238E27FC236}">
                <a16:creationId xmlns:a16="http://schemas.microsoft.com/office/drawing/2014/main" id="{7886A5E2-A47C-66CC-A581-0DF4DA695A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9043"/>
          <a:stretch>
            <a:fillRect/>
          </a:stretch>
        </p:blipFill>
        <p:spPr>
          <a:xfrm>
            <a:off x="2557844" y="5114598"/>
            <a:ext cx="2733120" cy="348578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ECC6D487-3CA8-EE50-6A5B-708CB2223D7B}"/>
              </a:ext>
            </a:extLst>
          </p:cNvPr>
          <p:cNvSpPr txBox="1"/>
          <p:nvPr/>
        </p:nvSpPr>
        <p:spPr>
          <a:xfrm>
            <a:off x="2397510" y="4465988"/>
            <a:ext cx="1097156" cy="4585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4329">
              <a:spcBef>
                <a:spcPts val="1850"/>
              </a:spcBef>
            </a:pPr>
            <a:r>
              <a:rPr lang="en-US" sz="1190" b="1" dirty="0">
                <a:solidFill>
                  <a:srgbClr val="5274FF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Legal Proceedings</a:t>
            </a:r>
          </a:p>
        </p:txBody>
      </p:sp>
      <p:pic>
        <p:nvPicPr>
          <p:cNvPr id="7" name="Picture 6" descr="A document with text on it&#10;&#10;AI-generated content may be incorrect.">
            <a:extLst>
              <a:ext uri="{FF2B5EF4-FFF2-40B4-BE49-F238E27FC236}">
                <a16:creationId xmlns:a16="http://schemas.microsoft.com/office/drawing/2014/main" id="{F9ACE7DF-BBF4-BF42-A78A-4F67F8C115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82722"/>
          <a:stretch>
            <a:fillRect/>
          </a:stretch>
        </p:blipFill>
        <p:spPr>
          <a:xfrm>
            <a:off x="2281077" y="4544415"/>
            <a:ext cx="2725634" cy="820614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D7F373A-CC62-65C9-B01D-6C56CF3E31C4}"/>
              </a:ext>
            </a:extLst>
          </p:cNvPr>
          <p:cNvSpPr txBox="1"/>
          <p:nvPr/>
        </p:nvSpPr>
        <p:spPr>
          <a:xfrm>
            <a:off x="365760" y="1324560"/>
            <a:ext cx="6266166" cy="1320874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1600" b="1" kern="0" dirty="0">
                <a:solidFill>
                  <a:srgbClr val="4A4A4A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Summary</a:t>
            </a:r>
          </a:p>
          <a:p>
            <a:pPr defTabSz="272873" hangingPunct="0">
              <a:spcBef>
                <a:spcPts val="1850"/>
              </a:spcBef>
            </a:pPr>
            <a:r>
              <a:rPr lang="en-US" sz="1600" kern="0" dirty="0">
                <a:solidFill>
                  <a:srgbClr val="4A4A4A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2005 class action settlement resulted in ACME paying $8.55m to redesign its selection process for apprenticeship programs to address the previous process’s disparate impact on Black applicants.</a:t>
            </a:r>
            <a:endParaRPr lang="en-US" sz="1600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</p:txBody>
      </p:sp>
      <p:pic>
        <p:nvPicPr>
          <p:cNvPr id="14" name="Picture 13" descr="A white background with grey text&#10;&#10;AI-generated content may be incorrect.">
            <a:extLst>
              <a:ext uri="{FF2B5EF4-FFF2-40B4-BE49-F238E27FC236}">
                <a16:creationId xmlns:a16="http://schemas.microsoft.com/office/drawing/2014/main" id="{48E901DB-C9E7-91E3-8905-E24D3EEEFA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9043"/>
          <a:stretch>
            <a:fillRect/>
          </a:stretch>
        </p:blipFill>
        <p:spPr>
          <a:xfrm>
            <a:off x="2492169" y="5184863"/>
            <a:ext cx="2733120" cy="348578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6F51F26-1A2B-C3AF-9284-1B9B1DB9776B}"/>
              </a:ext>
            </a:extLst>
          </p:cNvPr>
          <p:cNvSpPr/>
          <p:nvPr/>
        </p:nvSpPr>
        <p:spPr>
          <a:xfrm>
            <a:off x="2574331" y="3062359"/>
            <a:ext cx="1520832" cy="728806"/>
          </a:xfrm>
          <a:prstGeom prst="round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r>
              <a:rPr lang="en-US" sz="1587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LLM-powered Lawsuit Summarizer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62063C-545D-61B3-94E0-B744131F8342}"/>
              </a:ext>
            </a:extLst>
          </p:cNvPr>
          <p:cNvCxnSpPr>
            <a:endCxn id="15" idx="2"/>
          </p:cNvCxnSpPr>
          <p:nvPr/>
        </p:nvCxnSpPr>
        <p:spPr>
          <a:xfrm flipV="1">
            <a:off x="3334747" y="3791165"/>
            <a:ext cx="0" cy="674823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3E68E7-7332-2495-868E-858B5BA434E9}"/>
              </a:ext>
            </a:extLst>
          </p:cNvPr>
          <p:cNvCxnSpPr>
            <a:cxnSpLocks/>
          </p:cNvCxnSpPr>
          <p:nvPr/>
        </p:nvCxnSpPr>
        <p:spPr>
          <a:xfrm flipV="1">
            <a:off x="3334747" y="2592856"/>
            <a:ext cx="0" cy="477083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7021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CA97C-8097-053D-266A-3F0C6E00F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663" y="1401374"/>
            <a:ext cx="4758266" cy="63474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11893"/>
                </a:solidFill>
              </a:rPr>
              <a:t>First idea: “</a:t>
            </a:r>
            <a:r>
              <a:rPr lang="en-US" i="1" dirty="0">
                <a:solidFill>
                  <a:srgbClr val="011893"/>
                </a:solidFill>
              </a:rPr>
              <a:t>Vibe eval</a:t>
            </a:r>
            <a:r>
              <a:rPr lang="en-US" dirty="0">
                <a:solidFill>
                  <a:srgbClr val="011893"/>
                </a:solidFill>
              </a:rPr>
              <a:t>”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D85DEF2-804F-1E6B-C89F-4D2C727D2094}"/>
              </a:ext>
            </a:extLst>
          </p:cNvPr>
          <p:cNvSpPr/>
          <p:nvPr/>
        </p:nvSpPr>
        <p:spPr>
          <a:xfrm>
            <a:off x="7721610" y="3092089"/>
            <a:ext cx="1520832" cy="728806"/>
          </a:xfrm>
          <a:prstGeom prst="round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r>
              <a:rPr lang="en-US" sz="1851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 Medium"/>
              </a:rPr>
              <a:t>Lawsuit summarizer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EDAA27A-0596-C573-5914-DF9079BA399B}"/>
              </a:ext>
            </a:extLst>
          </p:cNvPr>
          <p:cNvGrpSpPr/>
          <p:nvPr/>
        </p:nvGrpSpPr>
        <p:grpSpPr>
          <a:xfrm>
            <a:off x="7428356" y="1275010"/>
            <a:ext cx="4350850" cy="4288161"/>
            <a:chOff x="5272281" y="170863"/>
            <a:chExt cx="6581117" cy="648629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A74DC3D-936A-CA01-2755-688E62745F4B}"/>
                </a:ext>
              </a:extLst>
            </p:cNvPr>
            <p:cNvSpPr txBox="1"/>
            <p:nvPr/>
          </p:nvSpPr>
          <p:spPr>
            <a:xfrm>
              <a:off x="5448398" y="170863"/>
              <a:ext cx="6405000" cy="2170020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  <p:txBody>
            <a:bodyPr wrap="square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1851" b="1" kern="0" dirty="0">
                  <a:solidFill>
                    <a:srgbClr val="4A4A4A"/>
                  </a:solidFill>
                  <a:latin typeface="Lato" panose="020F0502020204030204" pitchFamily="34" charset="0"/>
                  <a:ea typeface="Helvetica Neue Medium"/>
                  <a:cs typeface="Helvetica Neue Medium"/>
                  <a:sym typeface="Helvetica Neue Medium"/>
                </a:rPr>
                <a:t>Summary</a:t>
              </a:r>
              <a:endParaRPr lang="en-US" sz="1322" b="1" kern="0" dirty="0">
                <a:solidFill>
                  <a:srgbClr val="4A4A4A"/>
                </a:solidFill>
                <a:latin typeface="Lato" panose="020F0502020204030204" pitchFamily="34" charset="0"/>
                <a:ea typeface="Helvetica Neue Medium"/>
                <a:cs typeface="Helvetica Neue Medium"/>
                <a:sym typeface="Helvetica Neue Medium"/>
              </a:endParaRPr>
            </a:p>
            <a:p>
              <a:pPr defTabSz="272873" hangingPunct="0">
                <a:spcBef>
                  <a:spcPts val="1850"/>
                </a:spcBef>
              </a:pPr>
              <a:r>
                <a:rPr lang="en-US" sz="1322" kern="0" dirty="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Plaintiffs allege that Defendant sold devices with defective batteries that degrade far faster than reasonable, causing rapid power loss, overheating, and unexpected shutdowns. Defendant knew …</a:t>
              </a:r>
            </a:p>
          </p:txBody>
        </p:sp>
        <p:pic>
          <p:nvPicPr>
            <p:cNvPr id="5" name="Picture 4" descr="A document with text on it&#10;&#10;AI-generated content may be incorrect.">
              <a:extLst>
                <a:ext uri="{FF2B5EF4-FFF2-40B4-BE49-F238E27FC236}">
                  <a16:creationId xmlns:a16="http://schemas.microsoft.com/office/drawing/2014/main" id="{7D210CD8-F89F-E1D1-6EF8-82E54ED09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2722"/>
            <a:stretch>
              <a:fillRect/>
            </a:stretch>
          </p:blipFill>
          <p:spPr>
            <a:xfrm>
              <a:off x="5272281" y="5161152"/>
              <a:ext cx="4122807" cy="1241265"/>
            </a:xfrm>
            <a:prstGeom prst="rect">
              <a:avLst/>
            </a:prstGeom>
            <a:noFill/>
            <a:ln w="12700">
              <a:solidFill>
                <a:srgbClr val="002060"/>
              </a:solidFill>
            </a:ln>
          </p:spPr>
        </p:pic>
        <p:pic>
          <p:nvPicPr>
            <p:cNvPr id="7" name="Picture 6" descr="A white background with grey text&#10;&#10;AI-generated content may be incorrect.">
              <a:extLst>
                <a:ext uri="{FF2B5EF4-FFF2-40B4-BE49-F238E27FC236}">
                  <a16:creationId xmlns:a16="http://schemas.microsoft.com/office/drawing/2014/main" id="{5472B4C1-D969-0D39-9DD5-ABC6C8255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59043"/>
            <a:stretch>
              <a:fillRect/>
            </a:stretch>
          </p:blipFill>
          <p:spPr>
            <a:xfrm>
              <a:off x="5591580" y="6129897"/>
              <a:ext cx="4134131" cy="527260"/>
            </a:xfrm>
            <a:prstGeom prst="rect">
              <a:avLst/>
            </a:prstGeom>
            <a:ln w="12700">
              <a:solidFill>
                <a:srgbClr val="002060"/>
              </a:solidFill>
            </a:ln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7268F9A7-8A3F-9AE1-4AC9-C5754CB002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20667" y="4021782"/>
              <a:ext cx="0" cy="102074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9E469CA-4E26-66BE-E20E-8F5F19D7BB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66068" y="2261400"/>
              <a:ext cx="1" cy="669451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72584F0-B57D-04A2-A3A9-B7FD57ACEE04}"/>
              </a:ext>
            </a:extLst>
          </p:cNvPr>
          <p:cNvGrpSpPr/>
          <p:nvPr/>
        </p:nvGrpSpPr>
        <p:grpSpPr>
          <a:xfrm>
            <a:off x="4247843" y="2532615"/>
            <a:ext cx="3391605" cy="2568254"/>
            <a:chOff x="461422" y="2073122"/>
            <a:chExt cx="5130158" cy="388475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8B951E8-3CBE-1F8C-793C-B170909441BF}"/>
                </a:ext>
              </a:extLst>
            </p:cNvPr>
            <p:cNvSpPr txBox="1"/>
            <p:nvPr/>
          </p:nvSpPr>
          <p:spPr>
            <a:xfrm>
              <a:off x="461422" y="4709925"/>
              <a:ext cx="4290184" cy="1247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1587" i="1" kern="0" dirty="0">
                  <a:solidFill>
                    <a:srgbClr val="000000"/>
                  </a:solidFill>
                  <a:latin typeface="Avenir Next" panose="020B0503020202020204" pitchFamily="34" charset="0"/>
                  <a:ea typeface="Helvetica Neue Medium"/>
                  <a:cs typeface="Helvetica Neue Medium"/>
                  <a:sym typeface="Helvetica Neue Medium"/>
                </a:rPr>
                <a:t>“Summarize this class action lawsuit about phone battery depletion”</a:t>
              </a:r>
            </a:p>
          </p:txBody>
        </p:sp>
        <p:pic>
          <p:nvPicPr>
            <p:cNvPr id="15" name="Picture 14" descr="A grey circle and a person&#10;&#10;AI-generated content may be incorrect.">
              <a:extLst>
                <a:ext uri="{FF2B5EF4-FFF2-40B4-BE49-F238E27FC236}">
                  <a16:creationId xmlns:a16="http://schemas.microsoft.com/office/drawing/2014/main" id="{E5DBA7AA-4ACE-F6AA-473B-845AE0E08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2410" y="3080889"/>
              <a:ext cx="1244600" cy="914400"/>
            </a:xfrm>
            <a:prstGeom prst="rect">
              <a:avLst/>
            </a:prstGeom>
          </p:spPr>
        </p:pic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353FA5D2-8F1C-8FBF-B3AE-4A6F30D7979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13758" y="3906982"/>
              <a:ext cx="1312174" cy="113554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ED57A02-A058-F4AD-CEE4-7C099466DD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13758" y="2073122"/>
              <a:ext cx="1577822" cy="111922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3F1C6BF4-2839-9E5B-6076-817243C68276}"/>
              </a:ext>
            </a:extLst>
          </p:cNvPr>
          <p:cNvSpPr txBox="1"/>
          <p:nvPr/>
        </p:nvSpPr>
        <p:spPr>
          <a:xfrm>
            <a:off x="6096000" y="3891066"/>
            <a:ext cx="5418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1400" b="1" i="1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 Medium"/>
                <a:cs typeface="Helvetica Neue Medium"/>
                <a:sym typeface="Helvetica Neue Medium"/>
              </a:rPr>
              <a:t>CTO</a:t>
            </a:r>
            <a:endParaRPr lang="en-US" sz="2200" b="1" kern="0" dirty="0">
              <a:solidFill>
                <a:srgbClr val="000000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2256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AE779-1847-6126-EA94-5E33E9BC8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69177-A426-16EB-5173-100552917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327" y="1632400"/>
            <a:ext cx="10178716" cy="6831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Vibe eval was actually common  practice for a while…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79D5D-FBBE-5B92-8ED9-D8D7BF05B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180" y="2447612"/>
            <a:ext cx="8578713" cy="2689151"/>
          </a:xfrm>
        </p:spPr>
        <p:txBody>
          <a:bodyPr>
            <a:normAutofit/>
          </a:bodyPr>
          <a:lstStyle/>
          <a:p>
            <a:pPr algn="l"/>
            <a:r>
              <a:rPr lang="en-US" sz="1851" dirty="0">
                <a:latin typeface="Segoe UI" panose="020B0502040204020203" pitchFamily="34" charset="0"/>
                <a:cs typeface="Segoe UI" panose="020B0502040204020203" pitchFamily="34" charset="0"/>
              </a:rPr>
              <a:t>Until two things happened:</a:t>
            </a:r>
          </a:p>
          <a:p>
            <a:pPr algn="l"/>
            <a:endParaRPr lang="en-US" sz="185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0037" indent="-340037" algn="l">
              <a:buFont typeface="+mj-lt"/>
              <a:buAutoNum type="arabicPeriod"/>
            </a:pPr>
            <a:r>
              <a:rPr lang="en-US" sz="1851" dirty="0">
                <a:latin typeface="Segoe UI" panose="020B0502040204020203" pitchFamily="34" charset="0"/>
                <a:cs typeface="Segoe UI" panose="020B0502040204020203" pitchFamily="34" charset="0"/>
              </a:rPr>
              <a:t>It became clear that teams “overfit to the CTO”</a:t>
            </a:r>
          </a:p>
          <a:p>
            <a:pPr marL="340037" indent="-340037" algn="l">
              <a:buFont typeface="+mj-lt"/>
              <a:buAutoNum type="arabicPeriod"/>
            </a:pPr>
            <a:r>
              <a:rPr lang="en-US" sz="1851" dirty="0">
                <a:latin typeface="Segoe UI" panose="020B0502040204020203" pitchFamily="34" charset="0"/>
                <a:cs typeface="Segoe UI" panose="020B0502040204020203" pitchFamily="34" charset="0"/>
              </a:rPr>
              <a:t>Process owners thought: “</a:t>
            </a:r>
            <a:r>
              <a:rPr lang="en-US" sz="1851" i="1" dirty="0">
                <a:latin typeface="Segoe UI" panose="020B0502040204020203" pitchFamily="34" charset="0"/>
                <a:cs typeface="Segoe UI" panose="020B0502040204020203" pitchFamily="34" charset="0"/>
              </a:rPr>
              <a:t>maybe we can have some rigor in evaluating our highly consequential system</a:t>
            </a:r>
            <a:r>
              <a:rPr lang="en-US" sz="1851" dirty="0">
                <a:latin typeface="Segoe UI" panose="020B0502040204020203" pitchFamily="34" charset="0"/>
                <a:cs typeface="Segoe UI" panose="020B0502040204020203" pitchFamily="34" charset="0"/>
              </a:rPr>
              <a:t>”</a:t>
            </a:r>
          </a:p>
          <a:p>
            <a:pPr algn="l"/>
            <a:endParaRPr lang="en-US" sz="185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2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1C529-39FA-A2FE-A7E1-E68AA098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9C06B-08CE-ECF5-A661-58B85867A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534" y="1759778"/>
            <a:ext cx="4757508" cy="1143995"/>
          </a:xfrm>
        </p:spPr>
        <p:txBody>
          <a:bodyPr>
            <a:normAutofit fontScale="90000"/>
          </a:bodyPr>
          <a:lstStyle/>
          <a:p>
            <a:pPr algn="l"/>
            <a:r>
              <a:rPr lang="en-US" sz="3000" dirty="0">
                <a:solidFill>
                  <a:srgbClr val="011893"/>
                </a:solidFill>
              </a:rPr>
              <a:t>New idea: let’s get organized: metrics and golden datasets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8316956F-89D0-EDCA-6E99-9C8B662B2CE3}"/>
              </a:ext>
            </a:extLst>
          </p:cNvPr>
          <p:cNvGraphicFramePr>
            <a:graphicFrameLocks noGrp="1"/>
          </p:cNvGraphicFramePr>
          <p:nvPr/>
        </p:nvGraphicFramePr>
        <p:xfrm>
          <a:off x="5020027" y="1759778"/>
          <a:ext cx="7048912" cy="3727351"/>
        </p:xfrm>
        <a:graphic>
          <a:graphicData uri="http://schemas.openxmlformats.org/drawingml/2006/table">
            <a:tbl>
              <a:tblPr/>
              <a:tblGrid>
                <a:gridCol w="1762228">
                  <a:extLst>
                    <a:ext uri="{9D8B030D-6E8A-4147-A177-3AD203B41FA5}">
                      <a16:colId xmlns:a16="http://schemas.microsoft.com/office/drawing/2014/main" val="1425950541"/>
                    </a:ext>
                  </a:extLst>
                </a:gridCol>
                <a:gridCol w="1762228">
                  <a:extLst>
                    <a:ext uri="{9D8B030D-6E8A-4147-A177-3AD203B41FA5}">
                      <a16:colId xmlns:a16="http://schemas.microsoft.com/office/drawing/2014/main" val="2646262785"/>
                    </a:ext>
                  </a:extLst>
                </a:gridCol>
                <a:gridCol w="1762228">
                  <a:extLst>
                    <a:ext uri="{9D8B030D-6E8A-4147-A177-3AD203B41FA5}">
                      <a16:colId xmlns:a16="http://schemas.microsoft.com/office/drawing/2014/main" val="132423214"/>
                    </a:ext>
                  </a:extLst>
                </a:gridCol>
                <a:gridCol w="1762228">
                  <a:extLst>
                    <a:ext uri="{9D8B030D-6E8A-4147-A177-3AD203B41FA5}">
                      <a16:colId xmlns:a16="http://schemas.microsoft.com/office/drawing/2014/main" val="543142402"/>
                    </a:ext>
                  </a:extLst>
                </a:gridCol>
              </a:tblGrid>
              <a:tr h="4467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User utterance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Available tools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Expected tool calls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Expected final answer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5467039"/>
                  </a:ext>
                </a:extLst>
              </a:tr>
              <a:tr h="823460">
                <a:tc>
                  <a:txBody>
                    <a:bodyPr/>
                    <a:lstStyle/>
                    <a:p>
                      <a:pPr marL="91440">
                        <a:buNone/>
                      </a:pPr>
                      <a:r>
                        <a:rPr lang="en-US" sz="1100" dirty="0"/>
                        <a:t>I forgot my Windows password, can you reset it?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USER_DIRECTORY, PASSWORD_RESET, EMAIL_SERVICE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/>
                        <a:t>1) USER_DIRECTORY(email=user) → verify identity  2) PASSWORD_RESET(user_id) → create reset token  3) EMAIL_SERVICE(user, reset_instructions)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Explains that a reset link has been sent to corporate email, with simple steps and expected timing to regain access.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688970"/>
                  </a:ext>
                </a:extLst>
              </a:tr>
              <a:tr h="842253">
                <a:tc>
                  <a:txBody>
                    <a:bodyPr/>
                    <a:lstStyle/>
                    <a:p>
                      <a:pPr marL="91440">
                        <a:buNone/>
                      </a:pPr>
                      <a:r>
                        <a:rPr lang="en-US" sz="1100" dirty="0"/>
                        <a:t>My VPN stopped working after I changed my laptop.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USER_DIRECTORY, </a:t>
                      </a:r>
                    </a:p>
                    <a:p>
                      <a:pPr>
                        <a:buNone/>
                      </a:pPr>
                      <a:r>
                        <a:rPr lang="en-US" sz="800" dirty="0"/>
                        <a:t>VPN_PORTAL, </a:t>
                      </a:r>
                    </a:p>
                    <a:p>
                      <a:pPr>
                        <a:buNone/>
                      </a:pPr>
                      <a:r>
                        <a:rPr lang="en-US" sz="800" dirty="0"/>
                        <a:t>TICKET_CREATE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1) USER_DIRECTORY(email=user)  </a:t>
                      </a:r>
                    </a:p>
                    <a:p>
                      <a:pPr>
                        <a:buNone/>
                      </a:pPr>
                      <a:r>
                        <a:rPr lang="en-US" sz="800" dirty="0"/>
                        <a:t>2) VPN_PORTAL(</a:t>
                      </a:r>
                      <a:r>
                        <a:rPr lang="en-US" sz="800" dirty="0" err="1"/>
                        <a:t>user_id</a:t>
                      </a:r>
                      <a:r>
                        <a:rPr lang="en-US" sz="800" dirty="0"/>
                        <a:t>, action=</a:t>
                      </a:r>
                      <a:r>
                        <a:rPr lang="en-US" sz="800" dirty="0" err="1"/>
                        <a:t>check_profile</a:t>
                      </a:r>
                      <a:r>
                        <a:rPr lang="en-US" sz="800" dirty="0"/>
                        <a:t>)  3) VPN_PORTAL(</a:t>
                      </a:r>
                      <a:r>
                        <a:rPr lang="en-US" sz="800" dirty="0" err="1"/>
                        <a:t>user_id</a:t>
                      </a:r>
                      <a:r>
                        <a:rPr lang="en-US" sz="800" dirty="0"/>
                        <a:t>, action=</a:t>
                      </a:r>
                      <a:r>
                        <a:rPr lang="en-US" sz="800" dirty="0" err="1"/>
                        <a:t>reset_or_reprovision</a:t>
                      </a:r>
                      <a:r>
                        <a:rPr lang="en-US" sz="800" dirty="0"/>
                        <a:t>)  4) TICKET_CREATE(details)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/>
                        <a:t>Confirms user identity, explains that VPN profile was reset/reprovisioned, documents ticket number, and gives concrete retry instructions (reconnect steps).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5815318"/>
                  </a:ext>
                </a:extLst>
              </a:tr>
              <a:tr h="1017200">
                <a:tc>
                  <a:txBody>
                    <a:bodyPr/>
                    <a:lstStyle/>
                    <a:p>
                      <a:pPr marL="91440">
                        <a:buNone/>
                      </a:pPr>
                      <a:r>
                        <a:rPr lang="en-US" sz="1100" dirty="0"/>
                        <a:t>I joined Sales EMEA and can’t access </a:t>
                      </a:r>
                      <a:r>
                        <a:rPr lang="en-US" sz="1100" dirty="0" err="1"/>
                        <a:t>MyZForce</a:t>
                      </a:r>
                      <a:r>
                        <a:rPr lang="en-US" sz="1100" dirty="0"/>
                        <a:t>.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HR_SYSTEM, LICENSE_MANAGER, TICKET_CREATE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/>
                        <a:t>1) HR_SYSTEM(lookup_user) → get role+region  2) LICENSE_MANAGER(assign_salesforce_license, tier=correct_for_role_region)  3) TICKET_CREATE(details)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800" dirty="0"/>
                        <a:t>States that appropriate </a:t>
                      </a:r>
                      <a:r>
                        <a:rPr lang="en-US" sz="800" dirty="0" err="1"/>
                        <a:t>MyZForce</a:t>
                      </a:r>
                      <a:r>
                        <a:rPr lang="en-US" sz="800" dirty="0"/>
                        <a:t> license was requested/assigned, gives expected activation time, and shares tracking ticket or reference ID.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339925"/>
                  </a:ext>
                </a:extLst>
              </a:tr>
              <a:tr h="59772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latin typeface="Avenir Next" panose="020B0503020202020204" pitchFamily="34" charset="0"/>
                        </a:rPr>
                        <a:t>…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latin typeface="Avenir Next" panose="020B0503020202020204" pitchFamily="34" charset="0"/>
                        </a:rPr>
                        <a:t>…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latin typeface="Avenir Next" panose="020B0503020202020204" pitchFamily="34" charset="0"/>
                        </a:rPr>
                        <a:t>…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800" b="1" dirty="0">
                          <a:latin typeface="Avenir Next" panose="020B0503020202020204" pitchFamily="34" charset="0"/>
                        </a:rPr>
                        <a:t>…</a:t>
                      </a:r>
                    </a:p>
                  </a:txBody>
                  <a:tcPr marL="5329" marR="5329" marT="2665" marB="26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25689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47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ED0847-ADD0-8E31-C709-B018CB80F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EE086-82BA-BF9A-201B-BE79A492A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81" y="1656464"/>
            <a:ext cx="8457777" cy="634746"/>
          </a:xfrm>
        </p:spPr>
        <p:txBody>
          <a:bodyPr anchor="b">
            <a:noAutofit/>
          </a:bodyPr>
          <a:lstStyle/>
          <a:p>
            <a:pPr algn="l"/>
            <a: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  <a:t>Golden dataset with ground truth: </a:t>
            </a:r>
            <a:b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  <a:t>the mythical 100 and the regression test mindset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503649-6CE6-6529-B126-BBD35A6CF2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" r="13672" b="41494"/>
          <a:stretch>
            <a:fillRect/>
          </a:stretch>
        </p:blipFill>
        <p:spPr>
          <a:xfrm>
            <a:off x="4099204" y="4689258"/>
            <a:ext cx="7541635" cy="856256"/>
          </a:xfrm>
          <a:custGeom>
            <a:avLst/>
            <a:gdLst>
              <a:gd name="connsiteX0" fmla="*/ 0 w 7541635"/>
              <a:gd name="connsiteY0" fmla="*/ 0 h 856256"/>
              <a:gd name="connsiteX1" fmla="*/ 580126 w 7541635"/>
              <a:gd name="connsiteY1" fmla="*/ 0 h 856256"/>
              <a:gd name="connsiteX2" fmla="*/ 1009419 w 7541635"/>
              <a:gd name="connsiteY2" fmla="*/ 0 h 856256"/>
              <a:gd name="connsiteX3" fmla="*/ 1438712 w 7541635"/>
              <a:gd name="connsiteY3" fmla="*/ 0 h 856256"/>
              <a:gd name="connsiteX4" fmla="*/ 2094254 w 7541635"/>
              <a:gd name="connsiteY4" fmla="*/ 0 h 856256"/>
              <a:gd name="connsiteX5" fmla="*/ 2448131 w 7541635"/>
              <a:gd name="connsiteY5" fmla="*/ 0 h 856256"/>
              <a:gd name="connsiteX6" fmla="*/ 2802007 w 7541635"/>
              <a:gd name="connsiteY6" fmla="*/ 0 h 856256"/>
              <a:gd name="connsiteX7" fmla="*/ 3532966 w 7541635"/>
              <a:gd name="connsiteY7" fmla="*/ 0 h 856256"/>
              <a:gd name="connsiteX8" fmla="*/ 4188508 w 7541635"/>
              <a:gd name="connsiteY8" fmla="*/ 0 h 856256"/>
              <a:gd name="connsiteX9" fmla="*/ 4768634 w 7541635"/>
              <a:gd name="connsiteY9" fmla="*/ 0 h 856256"/>
              <a:gd name="connsiteX10" fmla="*/ 5122511 w 7541635"/>
              <a:gd name="connsiteY10" fmla="*/ 0 h 856256"/>
              <a:gd name="connsiteX11" fmla="*/ 5551804 w 7541635"/>
              <a:gd name="connsiteY11" fmla="*/ 0 h 856256"/>
              <a:gd name="connsiteX12" fmla="*/ 6282762 w 7541635"/>
              <a:gd name="connsiteY12" fmla="*/ 0 h 856256"/>
              <a:gd name="connsiteX13" fmla="*/ 6862888 w 7541635"/>
              <a:gd name="connsiteY13" fmla="*/ 0 h 856256"/>
              <a:gd name="connsiteX14" fmla="*/ 7541635 w 7541635"/>
              <a:gd name="connsiteY14" fmla="*/ 0 h 856256"/>
              <a:gd name="connsiteX15" fmla="*/ 7541635 w 7541635"/>
              <a:gd name="connsiteY15" fmla="*/ 428128 h 856256"/>
              <a:gd name="connsiteX16" fmla="*/ 7541635 w 7541635"/>
              <a:gd name="connsiteY16" fmla="*/ 856256 h 856256"/>
              <a:gd name="connsiteX17" fmla="*/ 7112342 w 7541635"/>
              <a:gd name="connsiteY17" fmla="*/ 856256 h 856256"/>
              <a:gd name="connsiteX18" fmla="*/ 6607633 w 7541635"/>
              <a:gd name="connsiteY18" fmla="*/ 856256 h 856256"/>
              <a:gd name="connsiteX19" fmla="*/ 6027507 w 7541635"/>
              <a:gd name="connsiteY19" fmla="*/ 856256 h 856256"/>
              <a:gd name="connsiteX20" fmla="*/ 5296548 w 7541635"/>
              <a:gd name="connsiteY20" fmla="*/ 856256 h 856256"/>
              <a:gd name="connsiteX21" fmla="*/ 4867255 w 7541635"/>
              <a:gd name="connsiteY21" fmla="*/ 856256 h 856256"/>
              <a:gd name="connsiteX22" fmla="*/ 4136297 w 7541635"/>
              <a:gd name="connsiteY22" fmla="*/ 856256 h 856256"/>
              <a:gd name="connsiteX23" fmla="*/ 3782420 w 7541635"/>
              <a:gd name="connsiteY23" fmla="*/ 856256 h 856256"/>
              <a:gd name="connsiteX24" fmla="*/ 3126878 w 7541635"/>
              <a:gd name="connsiteY24" fmla="*/ 856256 h 856256"/>
              <a:gd name="connsiteX25" fmla="*/ 2546752 w 7541635"/>
              <a:gd name="connsiteY25" fmla="*/ 856256 h 856256"/>
              <a:gd name="connsiteX26" fmla="*/ 1891210 w 7541635"/>
              <a:gd name="connsiteY26" fmla="*/ 856256 h 856256"/>
              <a:gd name="connsiteX27" fmla="*/ 1461917 w 7541635"/>
              <a:gd name="connsiteY27" fmla="*/ 856256 h 856256"/>
              <a:gd name="connsiteX28" fmla="*/ 730958 w 7541635"/>
              <a:gd name="connsiteY28" fmla="*/ 856256 h 856256"/>
              <a:gd name="connsiteX29" fmla="*/ 0 w 7541635"/>
              <a:gd name="connsiteY29" fmla="*/ 856256 h 856256"/>
              <a:gd name="connsiteX30" fmla="*/ 0 w 7541635"/>
              <a:gd name="connsiteY30" fmla="*/ 453816 h 856256"/>
              <a:gd name="connsiteX31" fmla="*/ 0 w 7541635"/>
              <a:gd name="connsiteY31" fmla="*/ 0 h 856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541635" h="856256" fill="none" extrusionOk="0">
                <a:moveTo>
                  <a:pt x="0" y="0"/>
                </a:moveTo>
                <a:cubicBezTo>
                  <a:pt x="152953" y="-67407"/>
                  <a:pt x="298270" y="5307"/>
                  <a:pt x="580126" y="0"/>
                </a:cubicBezTo>
                <a:cubicBezTo>
                  <a:pt x="861982" y="-5307"/>
                  <a:pt x="906784" y="28457"/>
                  <a:pt x="1009419" y="0"/>
                </a:cubicBezTo>
                <a:cubicBezTo>
                  <a:pt x="1112054" y="-28457"/>
                  <a:pt x="1297821" y="28473"/>
                  <a:pt x="1438712" y="0"/>
                </a:cubicBezTo>
                <a:cubicBezTo>
                  <a:pt x="1579603" y="-28473"/>
                  <a:pt x="1955369" y="67100"/>
                  <a:pt x="2094254" y="0"/>
                </a:cubicBezTo>
                <a:cubicBezTo>
                  <a:pt x="2233139" y="-67100"/>
                  <a:pt x="2315598" y="2094"/>
                  <a:pt x="2448131" y="0"/>
                </a:cubicBezTo>
                <a:cubicBezTo>
                  <a:pt x="2580664" y="-2094"/>
                  <a:pt x="2716404" y="3200"/>
                  <a:pt x="2802007" y="0"/>
                </a:cubicBezTo>
                <a:cubicBezTo>
                  <a:pt x="2887610" y="-3200"/>
                  <a:pt x="3284090" y="43477"/>
                  <a:pt x="3532966" y="0"/>
                </a:cubicBezTo>
                <a:cubicBezTo>
                  <a:pt x="3781842" y="-43477"/>
                  <a:pt x="3994785" y="46778"/>
                  <a:pt x="4188508" y="0"/>
                </a:cubicBezTo>
                <a:cubicBezTo>
                  <a:pt x="4382231" y="-46778"/>
                  <a:pt x="4587675" y="63928"/>
                  <a:pt x="4768634" y="0"/>
                </a:cubicBezTo>
                <a:cubicBezTo>
                  <a:pt x="4949593" y="-63928"/>
                  <a:pt x="4963787" y="34782"/>
                  <a:pt x="5122511" y="0"/>
                </a:cubicBezTo>
                <a:cubicBezTo>
                  <a:pt x="5281235" y="-34782"/>
                  <a:pt x="5355940" y="7851"/>
                  <a:pt x="5551804" y="0"/>
                </a:cubicBezTo>
                <a:cubicBezTo>
                  <a:pt x="5747668" y="-7851"/>
                  <a:pt x="6045017" y="67120"/>
                  <a:pt x="6282762" y="0"/>
                </a:cubicBezTo>
                <a:cubicBezTo>
                  <a:pt x="6520507" y="-67120"/>
                  <a:pt x="6604195" y="67039"/>
                  <a:pt x="6862888" y="0"/>
                </a:cubicBezTo>
                <a:cubicBezTo>
                  <a:pt x="7121581" y="-67039"/>
                  <a:pt x="7336382" y="12739"/>
                  <a:pt x="7541635" y="0"/>
                </a:cubicBezTo>
                <a:cubicBezTo>
                  <a:pt x="7592523" y="109009"/>
                  <a:pt x="7503363" y="225209"/>
                  <a:pt x="7541635" y="428128"/>
                </a:cubicBezTo>
                <a:cubicBezTo>
                  <a:pt x="7579907" y="631047"/>
                  <a:pt x="7506557" y="645814"/>
                  <a:pt x="7541635" y="856256"/>
                </a:cubicBezTo>
                <a:cubicBezTo>
                  <a:pt x="7374290" y="898807"/>
                  <a:pt x="7209264" y="816428"/>
                  <a:pt x="7112342" y="856256"/>
                </a:cubicBezTo>
                <a:cubicBezTo>
                  <a:pt x="7015420" y="896084"/>
                  <a:pt x="6856192" y="831664"/>
                  <a:pt x="6607633" y="856256"/>
                </a:cubicBezTo>
                <a:cubicBezTo>
                  <a:pt x="6359074" y="880848"/>
                  <a:pt x="6251549" y="850751"/>
                  <a:pt x="6027507" y="856256"/>
                </a:cubicBezTo>
                <a:cubicBezTo>
                  <a:pt x="5803465" y="861761"/>
                  <a:pt x="5628711" y="774244"/>
                  <a:pt x="5296548" y="856256"/>
                </a:cubicBezTo>
                <a:cubicBezTo>
                  <a:pt x="4964385" y="938268"/>
                  <a:pt x="5039065" y="847477"/>
                  <a:pt x="4867255" y="856256"/>
                </a:cubicBezTo>
                <a:cubicBezTo>
                  <a:pt x="4695445" y="865035"/>
                  <a:pt x="4494167" y="776504"/>
                  <a:pt x="4136297" y="856256"/>
                </a:cubicBezTo>
                <a:cubicBezTo>
                  <a:pt x="3778427" y="936008"/>
                  <a:pt x="3883031" y="849564"/>
                  <a:pt x="3782420" y="856256"/>
                </a:cubicBezTo>
                <a:cubicBezTo>
                  <a:pt x="3681809" y="862948"/>
                  <a:pt x="3315200" y="796482"/>
                  <a:pt x="3126878" y="856256"/>
                </a:cubicBezTo>
                <a:cubicBezTo>
                  <a:pt x="2938556" y="916030"/>
                  <a:pt x="2737211" y="805237"/>
                  <a:pt x="2546752" y="856256"/>
                </a:cubicBezTo>
                <a:cubicBezTo>
                  <a:pt x="2356293" y="907275"/>
                  <a:pt x="2169222" y="852591"/>
                  <a:pt x="1891210" y="856256"/>
                </a:cubicBezTo>
                <a:cubicBezTo>
                  <a:pt x="1613198" y="859921"/>
                  <a:pt x="1551245" y="815907"/>
                  <a:pt x="1461917" y="856256"/>
                </a:cubicBezTo>
                <a:cubicBezTo>
                  <a:pt x="1372589" y="896605"/>
                  <a:pt x="948731" y="825541"/>
                  <a:pt x="730958" y="856256"/>
                </a:cubicBezTo>
                <a:cubicBezTo>
                  <a:pt x="513185" y="886971"/>
                  <a:pt x="218673" y="852954"/>
                  <a:pt x="0" y="856256"/>
                </a:cubicBezTo>
                <a:cubicBezTo>
                  <a:pt x="-15073" y="751309"/>
                  <a:pt x="47312" y="640430"/>
                  <a:pt x="0" y="453816"/>
                </a:cubicBezTo>
                <a:cubicBezTo>
                  <a:pt x="-47312" y="267202"/>
                  <a:pt x="45080" y="209602"/>
                  <a:pt x="0" y="0"/>
                </a:cubicBezTo>
                <a:close/>
              </a:path>
              <a:path w="7541635" h="856256" stroke="0" extrusionOk="0">
                <a:moveTo>
                  <a:pt x="0" y="0"/>
                </a:moveTo>
                <a:cubicBezTo>
                  <a:pt x="242147" y="-18810"/>
                  <a:pt x="387326" y="47134"/>
                  <a:pt x="580126" y="0"/>
                </a:cubicBezTo>
                <a:cubicBezTo>
                  <a:pt x="772926" y="-47134"/>
                  <a:pt x="873284" y="8066"/>
                  <a:pt x="1009419" y="0"/>
                </a:cubicBezTo>
                <a:cubicBezTo>
                  <a:pt x="1145554" y="-8066"/>
                  <a:pt x="1361743" y="36887"/>
                  <a:pt x="1514128" y="0"/>
                </a:cubicBezTo>
                <a:cubicBezTo>
                  <a:pt x="1666513" y="-36887"/>
                  <a:pt x="1894636" y="51000"/>
                  <a:pt x="2018838" y="0"/>
                </a:cubicBezTo>
                <a:cubicBezTo>
                  <a:pt x="2143040" y="-51000"/>
                  <a:pt x="2463564" y="22724"/>
                  <a:pt x="2674380" y="0"/>
                </a:cubicBezTo>
                <a:cubicBezTo>
                  <a:pt x="2885196" y="-22724"/>
                  <a:pt x="2951297" y="23900"/>
                  <a:pt x="3028257" y="0"/>
                </a:cubicBezTo>
                <a:cubicBezTo>
                  <a:pt x="3105217" y="-23900"/>
                  <a:pt x="3321616" y="41383"/>
                  <a:pt x="3608382" y="0"/>
                </a:cubicBezTo>
                <a:cubicBezTo>
                  <a:pt x="3895149" y="-41383"/>
                  <a:pt x="3883266" y="30224"/>
                  <a:pt x="4113092" y="0"/>
                </a:cubicBezTo>
                <a:cubicBezTo>
                  <a:pt x="4342918" y="-30224"/>
                  <a:pt x="4484559" y="62727"/>
                  <a:pt x="4844050" y="0"/>
                </a:cubicBezTo>
                <a:cubicBezTo>
                  <a:pt x="5203541" y="-62727"/>
                  <a:pt x="5126869" y="32130"/>
                  <a:pt x="5197927" y="0"/>
                </a:cubicBezTo>
                <a:cubicBezTo>
                  <a:pt x="5268985" y="-32130"/>
                  <a:pt x="5608490" y="30332"/>
                  <a:pt x="5778053" y="0"/>
                </a:cubicBezTo>
                <a:cubicBezTo>
                  <a:pt x="5947616" y="-30332"/>
                  <a:pt x="6009661" y="20742"/>
                  <a:pt x="6131929" y="0"/>
                </a:cubicBezTo>
                <a:cubicBezTo>
                  <a:pt x="6254197" y="-20742"/>
                  <a:pt x="6421784" y="6299"/>
                  <a:pt x="6561222" y="0"/>
                </a:cubicBezTo>
                <a:cubicBezTo>
                  <a:pt x="6700660" y="-6299"/>
                  <a:pt x="7228029" y="46713"/>
                  <a:pt x="7541635" y="0"/>
                </a:cubicBezTo>
                <a:cubicBezTo>
                  <a:pt x="7551786" y="103601"/>
                  <a:pt x="7500935" y="283224"/>
                  <a:pt x="7541635" y="402440"/>
                </a:cubicBezTo>
                <a:cubicBezTo>
                  <a:pt x="7582335" y="521656"/>
                  <a:pt x="7492662" y="765325"/>
                  <a:pt x="7541635" y="856256"/>
                </a:cubicBezTo>
                <a:cubicBezTo>
                  <a:pt x="7321543" y="890552"/>
                  <a:pt x="7111257" y="839989"/>
                  <a:pt x="6810677" y="856256"/>
                </a:cubicBezTo>
                <a:cubicBezTo>
                  <a:pt x="6510097" y="872523"/>
                  <a:pt x="6401303" y="851891"/>
                  <a:pt x="6155134" y="856256"/>
                </a:cubicBezTo>
                <a:cubicBezTo>
                  <a:pt x="5908965" y="860621"/>
                  <a:pt x="5609730" y="806485"/>
                  <a:pt x="5424176" y="856256"/>
                </a:cubicBezTo>
                <a:cubicBezTo>
                  <a:pt x="5238622" y="906027"/>
                  <a:pt x="5155512" y="855398"/>
                  <a:pt x="5070299" y="856256"/>
                </a:cubicBezTo>
                <a:cubicBezTo>
                  <a:pt x="4985086" y="857114"/>
                  <a:pt x="4501693" y="832901"/>
                  <a:pt x="4339341" y="856256"/>
                </a:cubicBezTo>
                <a:cubicBezTo>
                  <a:pt x="4176989" y="879611"/>
                  <a:pt x="3962219" y="851899"/>
                  <a:pt x="3608382" y="856256"/>
                </a:cubicBezTo>
                <a:cubicBezTo>
                  <a:pt x="3254545" y="860613"/>
                  <a:pt x="3247279" y="788232"/>
                  <a:pt x="3028257" y="856256"/>
                </a:cubicBezTo>
                <a:cubicBezTo>
                  <a:pt x="2809235" y="924280"/>
                  <a:pt x="2541926" y="778393"/>
                  <a:pt x="2372714" y="856256"/>
                </a:cubicBezTo>
                <a:cubicBezTo>
                  <a:pt x="2203502" y="934119"/>
                  <a:pt x="2110657" y="824598"/>
                  <a:pt x="1943421" y="856256"/>
                </a:cubicBezTo>
                <a:cubicBezTo>
                  <a:pt x="1776185" y="887914"/>
                  <a:pt x="1568285" y="797512"/>
                  <a:pt x="1212463" y="856256"/>
                </a:cubicBezTo>
                <a:cubicBezTo>
                  <a:pt x="856641" y="915000"/>
                  <a:pt x="953104" y="831393"/>
                  <a:pt x="783170" y="856256"/>
                </a:cubicBezTo>
                <a:cubicBezTo>
                  <a:pt x="613236" y="881119"/>
                  <a:pt x="189726" y="780111"/>
                  <a:pt x="0" y="856256"/>
                </a:cubicBezTo>
                <a:cubicBezTo>
                  <a:pt x="-32287" y="747244"/>
                  <a:pt x="33553" y="523177"/>
                  <a:pt x="0" y="419565"/>
                </a:cubicBezTo>
                <a:cubicBezTo>
                  <a:pt x="-33553" y="315953"/>
                  <a:pt x="33097" y="201401"/>
                  <a:pt x="0" y="0"/>
                </a:cubicBezTo>
                <a:close/>
              </a:path>
            </a:pathLst>
          </a:custGeom>
          <a:ln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164786309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05148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8E0BB6-5312-25B4-7B3C-87E35A2728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262" b="50236"/>
          <a:stretch>
            <a:fillRect/>
          </a:stretch>
        </p:blipFill>
        <p:spPr>
          <a:xfrm>
            <a:off x="7647043" y="2472374"/>
            <a:ext cx="4363776" cy="2417921"/>
          </a:xfrm>
          <a:custGeom>
            <a:avLst/>
            <a:gdLst>
              <a:gd name="connsiteX0" fmla="*/ 0 w 4363776"/>
              <a:gd name="connsiteY0" fmla="*/ 0 h 2417921"/>
              <a:gd name="connsiteX1" fmla="*/ 589110 w 4363776"/>
              <a:gd name="connsiteY1" fmla="*/ 0 h 2417921"/>
              <a:gd name="connsiteX2" fmla="*/ 1003668 w 4363776"/>
              <a:gd name="connsiteY2" fmla="*/ 0 h 2417921"/>
              <a:gd name="connsiteX3" fmla="*/ 1505503 w 4363776"/>
              <a:gd name="connsiteY3" fmla="*/ 0 h 2417921"/>
              <a:gd name="connsiteX4" fmla="*/ 2138250 w 4363776"/>
              <a:gd name="connsiteY4" fmla="*/ 0 h 2417921"/>
              <a:gd name="connsiteX5" fmla="*/ 2683722 w 4363776"/>
              <a:gd name="connsiteY5" fmla="*/ 0 h 2417921"/>
              <a:gd name="connsiteX6" fmla="*/ 3272832 w 4363776"/>
              <a:gd name="connsiteY6" fmla="*/ 0 h 2417921"/>
              <a:gd name="connsiteX7" fmla="*/ 3774666 w 4363776"/>
              <a:gd name="connsiteY7" fmla="*/ 0 h 2417921"/>
              <a:gd name="connsiteX8" fmla="*/ 4363776 w 4363776"/>
              <a:gd name="connsiteY8" fmla="*/ 0 h 2417921"/>
              <a:gd name="connsiteX9" fmla="*/ 4363776 w 4363776"/>
              <a:gd name="connsiteY9" fmla="*/ 531943 h 2417921"/>
              <a:gd name="connsiteX10" fmla="*/ 4363776 w 4363776"/>
              <a:gd name="connsiteY10" fmla="*/ 967168 h 2417921"/>
              <a:gd name="connsiteX11" fmla="*/ 4363776 w 4363776"/>
              <a:gd name="connsiteY11" fmla="*/ 1378215 h 2417921"/>
              <a:gd name="connsiteX12" fmla="*/ 4363776 w 4363776"/>
              <a:gd name="connsiteY12" fmla="*/ 1813441 h 2417921"/>
              <a:gd name="connsiteX13" fmla="*/ 4363776 w 4363776"/>
              <a:gd name="connsiteY13" fmla="*/ 2417921 h 2417921"/>
              <a:gd name="connsiteX14" fmla="*/ 3818304 w 4363776"/>
              <a:gd name="connsiteY14" fmla="*/ 2417921 h 2417921"/>
              <a:gd name="connsiteX15" fmla="*/ 3272832 w 4363776"/>
              <a:gd name="connsiteY15" fmla="*/ 2417921 h 2417921"/>
              <a:gd name="connsiteX16" fmla="*/ 2814636 w 4363776"/>
              <a:gd name="connsiteY16" fmla="*/ 2417921 h 2417921"/>
              <a:gd name="connsiteX17" fmla="*/ 2269164 w 4363776"/>
              <a:gd name="connsiteY17" fmla="*/ 2417921 h 2417921"/>
              <a:gd name="connsiteX18" fmla="*/ 1723692 w 4363776"/>
              <a:gd name="connsiteY18" fmla="*/ 2417921 h 2417921"/>
              <a:gd name="connsiteX19" fmla="*/ 1178220 w 4363776"/>
              <a:gd name="connsiteY19" fmla="*/ 2417921 h 2417921"/>
              <a:gd name="connsiteX20" fmla="*/ 632748 w 4363776"/>
              <a:gd name="connsiteY20" fmla="*/ 2417921 h 2417921"/>
              <a:gd name="connsiteX21" fmla="*/ 0 w 4363776"/>
              <a:gd name="connsiteY21" fmla="*/ 2417921 h 2417921"/>
              <a:gd name="connsiteX22" fmla="*/ 0 w 4363776"/>
              <a:gd name="connsiteY22" fmla="*/ 1910158 h 2417921"/>
              <a:gd name="connsiteX23" fmla="*/ 0 w 4363776"/>
              <a:gd name="connsiteY23" fmla="*/ 1402394 h 2417921"/>
              <a:gd name="connsiteX24" fmla="*/ 0 w 4363776"/>
              <a:gd name="connsiteY24" fmla="*/ 894631 h 2417921"/>
              <a:gd name="connsiteX25" fmla="*/ 0 w 4363776"/>
              <a:gd name="connsiteY25" fmla="*/ 0 h 2417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363776" h="2417921" fill="none" extrusionOk="0">
                <a:moveTo>
                  <a:pt x="0" y="0"/>
                </a:moveTo>
                <a:cubicBezTo>
                  <a:pt x="156743" y="-27254"/>
                  <a:pt x="332578" y="67125"/>
                  <a:pt x="589110" y="0"/>
                </a:cubicBezTo>
                <a:cubicBezTo>
                  <a:pt x="845642" y="-67125"/>
                  <a:pt x="803481" y="25399"/>
                  <a:pt x="1003668" y="0"/>
                </a:cubicBezTo>
                <a:cubicBezTo>
                  <a:pt x="1203855" y="-25399"/>
                  <a:pt x="1403671" y="23601"/>
                  <a:pt x="1505503" y="0"/>
                </a:cubicBezTo>
                <a:cubicBezTo>
                  <a:pt x="1607336" y="-23601"/>
                  <a:pt x="1999455" y="46101"/>
                  <a:pt x="2138250" y="0"/>
                </a:cubicBezTo>
                <a:cubicBezTo>
                  <a:pt x="2277045" y="-46101"/>
                  <a:pt x="2532715" y="64705"/>
                  <a:pt x="2683722" y="0"/>
                </a:cubicBezTo>
                <a:cubicBezTo>
                  <a:pt x="2834729" y="-64705"/>
                  <a:pt x="3043400" y="55068"/>
                  <a:pt x="3272832" y="0"/>
                </a:cubicBezTo>
                <a:cubicBezTo>
                  <a:pt x="3502264" y="-55068"/>
                  <a:pt x="3664129" y="38659"/>
                  <a:pt x="3774666" y="0"/>
                </a:cubicBezTo>
                <a:cubicBezTo>
                  <a:pt x="3885203" y="-38659"/>
                  <a:pt x="4109300" y="21492"/>
                  <a:pt x="4363776" y="0"/>
                </a:cubicBezTo>
                <a:cubicBezTo>
                  <a:pt x="4383725" y="117367"/>
                  <a:pt x="4337611" y="420383"/>
                  <a:pt x="4363776" y="531943"/>
                </a:cubicBezTo>
                <a:cubicBezTo>
                  <a:pt x="4389941" y="643503"/>
                  <a:pt x="4337552" y="798825"/>
                  <a:pt x="4363776" y="967168"/>
                </a:cubicBezTo>
                <a:cubicBezTo>
                  <a:pt x="4390000" y="1135511"/>
                  <a:pt x="4328326" y="1176791"/>
                  <a:pt x="4363776" y="1378215"/>
                </a:cubicBezTo>
                <a:cubicBezTo>
                  <a:pt x="4399226" y="1579639"/>
                  <a:pt x="4359312" y="1701403"/>
                  <a:pt x="4363776" y="1813441"/>
                </a:cubicBezTo>
                <a:cubicBezTo>
                  <a:pt x="4368240" y="1925479"/>
                  <a:pt x="4339862" y="2120332"/>
                  <a:pt x="4363776" y="2417921"/>
                </a:cubicBezTo>
                <a:cubicBezTo>
                  <a:pt x="4211547" y="2442809"/>
                  <a:pt x="4035290" y="2383319"/>
                  <a:pt x="3818304" y="2417921"/>
                </a:cubicBezTo>
                <a:cubicBezTo>
                  <a:pt x="3601318" y="2452523"/>
                  <a:pt x="3433157" y="2394836"/>
                  <a:pt x="3272832" y="2417921"/>
                </a:cubicBezTo>
                <a:cubicBezTo>
                  <a:pt x="3112507" y="2441006"/>
                  <a:pt x="2947396" y="2380819"/>
                  <a:pt x="2814636" y="2417921"/>
                </a:cubicBezTo>
                <a:cubicBezTo>
                  <a:pt x="2681876" y="2455023"/>
                  <a:pt x="2507419" y="2401547"/>
                  <a:pt x="2269164" y="2417921"/>
                </a:cubicBezTo>
                <a:cubicBezTo>
                  <a:pt x="2030909" y="2434295"/>
                  <a:pt x="1903286" y="2396394"/>
                  <a:pt x="1723692" y="2417921"/>
                </a:cubicBezTo>
                <a:cubicBezTo>
                  <a:pt x="1544098" y="2439448"/>
                  <a:pt x="1342522" y="2357539"/>
                  <a:pt x="1178220" y="2417921"/>
                </a:cubicBezTo>
                <a:cubicBezTo>
                  <a:pt x="1013918" y="2478303"/>
                  <a:pt x="826474" y="2394879"/>
                  <a:pt x="632748" y="2417921"/>
                </a:cubicBezTo>
                <a:cubicBezTo>
                  <a:pt x="439022" y="2440963"/>
                  <a:pt x="164772" y="2367659"/>
                  <a:pt x="0" y="2417921"/>
                </a:cubicBezTo>
                <a:cubicBezTo>
                  <a:pt x="-48730" y="2222108"/>
                  <a:pt x="12963" y="2118765"/>
                  <a:pt x="0" y="1910158"/>
                </a:cubicBezTo>
                <a:cubicBezTo>
                  <a:pt x="-12963" y="1701551"/>
                  <a:pt x="28566" y="1604626"/>
                  <a:pt x="0" y="1402394"/>
                </a:cubicBezTo>
                <a:cubicBezTo>
                  <a:pt x="-28566" y="1200162"/>
                  <a:pt x="22405" y="1123462"/>
                  <a:pt x="0" y="894631"/>
                </a:cubicBezTo>
                <a:cubicBezTo>
                  <a:pt x="-22405" y="665800"/>
                  <a:pt x="85257" y="227918"/>
                  <a:pt x="0" y="0"/>
                </a:cubicBezTo>
                <a:close/>
              </a:path>
              <a:path w="4363776" h="2417921" stroke="0" extrusionOk="0">
                <a:moveTo>
                  <a:pt x="0" y="0"/>
                </a:moveTo>
                <a:cubicBezTo>
                  <a:pt x="231217" y="-15538"/>
                  <a:pt x="322080" y="27264"/>
                  <a:pt x="501834" y="0"/>
                </a:cubicBezTo>
                <a:cubicBezTo>
                  <a:pt x="681588" y="-27264"/>
                  <a:pt x="819793" y="39624"/>
                  <a:pt x="916393" y="0"/>
                </a:cubicBezTo>
                <a:cubicBezTo>
                  <a:pt x="1012993" y="-39624"/>
                  <a:pt x="1388385" y="70287"/>
                  <a:pt x="1549140" y="0"/>
                </a:cubicBezTo>
                <a:cubicBezTo>
                  <a:pt x="1709895" y="-70287"/>
                  <a:pt x="1823955" y="30838"/>
                  <a:pt x="2050975" y="0"/>
                </a:cubicBezTo>
                <a:cubicBezTo>
                  <a:pt x="2277996" y="-30838"/>
                  <a:pt x="2340071" y="51712"/>
                  <a:pt x="2552809" y="0"/>
                </a:cubicBezTo>
                <a:cubicBezTo>
                  <a:pt x="2765547" y="-51712"/>
                  <a:pt x="2969701" y="11991"/>
                  <a:pt x="3185556" y="0"/>
                </a:cubicBezTo>
                <a:cubicBezTo>
                  <a:pt x="3401411" y="-11991"/>
                  <a:pt x="3480799" y="6759"/>
                  <a:pt x="3643753" y="0"/>
                </a:cubicBezTo>
                <a:cubicBezTo>
                  <a:pt x="3806707" y="-6759"/>
                  <a:pt x="4139678" y="38641"/>
                  <a:pt x="4363776" y="0"/>
                </a:cubicBezTo>
                <a:cubicBezTo>
                  <a:pt x="4365661" y="201846"/>
                  <a:pt x="4359836" y="322103"/>
                  <a:pt x="4363776" y="531943"/>
                </a:cubicBezTo>
                <a:cubicBezTo>
                  <a:pt x="4367716" y="741783"/>
                  <a:pt x="4363152" y="770711"/>
                  <a:pt x="4363776" y="967168"/>
                </a:cubicBezTo>
                <a:cubicBezTo>
                  <a:pt x="4364400" y="1163625"/>
                  <a:pt x="4339601" y="1346505"/>
                  <a:pt x="4363776" y="1450753"/>
                </a:cubicBezTo>
                <a:cubicBezTo>
                  <a:pt x="4387951" y="1555002"/>
                  <a:pt x="4356513" y="1765390"/>
                  <a:pt x="4363776" y="1958516"/>
                </a:cubicBezTo>
                <a:cubicBezTo>
                  <a:pt x="4371039" y="2151642"/>
                  <a:pt x="4309172" y="2323429"/>
                  <a:pt x="4363776" y="2417921"/>
                </a:cubicBezTo>
                <a:cubicBezTo>
                  <a:pt x="4126075" y="2462381"/>
                  <a:pt x="3962766" y="2383260"/>
                  <a:pt x="3818304" y="2417921"/>
                </a:cubicBezTo>
                <a:cubicBezTo>
                  <a:pt x="3673842" y="2452582"/>
                  <a:pt x="3561091" y="2379524"/>
                  <a:pt x="3360108" y="2417921"/>
                </a:cubicBezTo>
                <a:cubicBezTo>
                  <a:pt x="3159125" y="2456318"/>
                  <a:pt x="2955676" y="2360481"/>
                  <a:pt x="2814636" y="2417921"/>
                </a:cubicBezTo>
                <a:cubicBezTo>
                  <a:pt x="2673596" y="2475361"/>
                  <a:pt x="2408064" y="2380350"/>
                  <a:pt x="2181888" y="2417921"/>
                </a:cubicBezTo>
                <a:cubicBezTo>
                  <a:pt x="1955712" y="2455492"/>
                  <a:pt x="1849426" y="2388193"/>
                  <a:pt x="1636416" y="2417921"/>
                </a:cubicBezTo>
                <a:cubicBezTo>
                  <a:pt x="1423406" y="2447649"/>
                  <a:pt x="1402833" y="2406500"/>
                  <a:pt x="1221857" y="2417921"/>
                </a:cubicBezTo>
                <a:cubicBezTo>
                  <a:pt x="1040881" y="2429342"/>
                  <a:pt x="938669" y="2396032"/>
                  <a:pt x="763661" y="2417921"/>
                </a:cubicBezTo>
                <a:cubicBezTo>
                  <a:pt x="588653" y="2439810"/>
                  <a:pt x="308310" y="2396862"/>
                  <a:pt x="0" y="2417921"/>
                </a:cubicBezTo>
                <a:cubicBezTo>
                  <a:pt x="-46655" y="2201005"/>
                  <a:pt x="11843" y="2061596"/>
                  <a:pt x="0" y="1934337"/>
                </a:cubicBezTo>
                <a:cubicBezTo>
                  <a:pt x="-11843" y="1807078"/>
                  <a:pt x="49406" y="1626174"/>
                  <a:pt x="0" y="1450753"/>
                </a:cubicBezTo>
                <a:cubicBezTo>
                  <a:pt x="-49406" y="1275332"/>
                  <a:pt x="19886" y="1151687"/>
                  <a:pt x="0" y="991348"/>
                </a:cubicBezTo>
                <a:cubicBezTo>
                  <a:pt x="-19886" y="831009"/>
                  <a:pt x="40300" y="663293"/>
                  <a:pt x="0" y="580301"/>
                </a:cubicBezTo>
                <a:cubicBezTo>
                  <a:pt x="-40300" y="497309"/>
                  <a:pt x="737" y="148906"/>
                  <a:pt x="0" y="0"/>
                </a:cubicBezTo>
                <a:close/>
              </a:path>
            </a:pathLst>
          </a:custGeom>
          <a:ln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05148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AC8A185B-3D62-2079-6746-0475BB200404}"/>
              </a:ext>
            </a:extLst>
          </p:cNvPr>
          <p:cNvSpPr/>
          <p:nvPr/>
        </p:nvSpPr>
        <p:spPr>
          <a:xfrm>
            <a:off x="10133497" y="3760143"/>
            <a:ext cx="1030657" cy="644311"/>
          </a:xfrm>
          <a:custGeom>
            <a:avLst/>
            <a:gdLst>
              <a:gd name="connsiteX0" fmla="*/ 659567 w 1558977"/>
              <a:gd name="connsiteY0" fmla="*/ 227 h 974587"/>
              <a:gd name="connsiteX1" fmla="*/ 419724 w 1558977"/>
              <a:gd name="connsiteY1" fmla="*/ 30207 h 974587"/>
              <a:gd name="connsiteX2" fmla="*/ 209862 w 1558977"/>
              <a:gd name="connsiteY2" fmla="*/ 165118 h 974587"/>
              <a:gd name="connsiteX3" fmla="*/ 164892 w 1558977"/>
              <a:gd name="connsiteY3" fmla="*/ 225079 h 974587"/>
              <a:gd name="connsiteX4" fmla="*/ 119921 w 1558977"/>
              <a:gd name="connsiteY4" fmla="*/ 270049 h 974587"/>
              <a:gd name="connsiteX5" fmla="*/ 29980 w 1558977"/>
              <a:gd name="connsiteY5" fmla="*/ 419951 h 974587"/>
              <a:gd name="connsiteX6" fmla="*/ 14990 w 1558977"/>
              <a:gd name="connsiteY6" fmla="*/ 479912 h 974587"/>
              <a:gd name="connsiteX7" fmla="*/ 0 w 1558977"/>
              <a:gd name="connsiteY7" fmla="*/ 524882 h 974587"/>
              <a:gd name="connsiteX8" fmla="*/ 14990 w 1558977"/>
              <a:gd name="connsiteY8" fmla="*/ 719754 h 974587"/>
              <a:gd name="connsiteX9" fmla="*/ 89941 w 1558977"/>
              <a:gd name="connsiteY9" fmla="*/ 794705 h 974587"/>
              <a:gd name="connsiteX10" fmla="*/ 284813 w 1558977"/>
              <a:gd name="connsiteY10" fmla="*/ 884646 h 974587"/>
              <a:gd name="connsiteX11" fmla="*/ 344774 w 1558977"/>
              <a:gd name="connsiteY11" fmla="*/ 914627 h 974587"/>
              <a:gd name="connsiteX12" fmla="*/ 404734 w 1558977"/>
              <a:gd name="connsiteY12" fmla="*/ 929617 h 974587"/>
              <a:gd name="connsiteX13" fmla="*/ 449705 w 1558977"/>
              <a:gd name="connsiteY13" fmla="*/ 944607 h 974587"/>
              <a:gd name="connsiteX14" fmla="*/ 569626 w 1558977"/>
              <a:gd name="connsiteY14" fmla="*/ 974587 h 974587"/>
              <a:gd name="connsiteX15" fmla="*/ 1109272 w 1558977"/>
              <a:gd name="connsiteY15" fmla="*/ 959597 h 974587"/>
              <a:gd name="connsiteX16" fmla="*/ 1199213 w 1558977"/>
              <a:gd name="connsiteY16" fmla="*/ 914627 h 974587"/>
              <a:gd name="connsiteX17" fmla="*/ 1244183 w 1558977"/>
              <a:gd name="connsiteY17" fmla="*/ 899636 h 974587"/>
              <a:gd name="connsiteX18" fmla="*/ 1349115 w 1558977"/>
              <a:gd name="connsiteY18" fmla="*/ 854666 h 974587"/>
              <a:gd name="connsiteX19" fmla="*/ 1499016 w 1558977"/>
              <a:gd name="connsiteY19" fmla="*/ 719754 h 974587"/>
              <a:gd name="connsiteX20" fmla="*/ 1528997 w 1558977"/>
              <a:gd name="connsiteY20" fmla="*/ 659794 h 974587"/>
              <a:gd name="connsiteX21" fmla="*/ 1558977 w 1558977"/>
              <a:gd name="connsiteY21" fmla="*/ 569853 h 974587"/>
              <a:gd name="connsiteX22" fmla="*/ 1543987 w 1558977"/>
              <a:gd name="connsiteY22" fmla="*/ 359990 h 974587"/>
              <a:gd name="connsiteX23" fmla="*/ 1484026 w 1558977"/>
              <a:gd name="connsiteY23" fmla="*/ 255059 h 974587"/>
              <a:gd name="connsiteX24" fmla="*/ 1409075 w 1558977"/>
              <a:gd name="connsiteY24" fmla="*/ 165118 h 974587"/>
              <a:gd name="connsiteX25" fmla="*/ 1364105 w 1558977"/>
              <a:gd name="connsiteY25" fmla="*/ 150128 h 974587"/>
              <a:gd name="connsiteX26" fmla="*/ 1289154 w 1558977"/>
              <a:gd name="connsiteY26" fmla="*/ 105158 h 974587"/>
              <a:gd name="connsiteX27" fmla="*/ 1199213 w 1558977"/>
              <a:gd name="connsiteY27" fmla="*/ 45197 h 974587"/>
              <a:gd name="connsiteX28" fmla="*/ 1109272 w 1558977"/>
              <a:gd name="connsiteY28" fmla="*/ 15217 h 974587"/>
              <a:gd name="connsiteX29" fmla="*/ 1064301 w 1558977"/>
              <a:gd name="connsiteY29" fmla="*/ 227 h 974587"/>
              <a:gd name="connsiteX30" fmla="*/ 704538 w 1558977"/>
              <a:gd name="connsiteY30" fmla="*/ 15217 h 974587"/>
              <a:gd name="connsiteX31" fmla="*/ 659567 w 1558977"/>
              <a:gd name="connsiteY31" fmla="*/ 227 h 97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58977" h="974587">
                <a:moveTo>
                  <a:pt x="659567" y="227"/>
                </a:moveTo>
                <a:cubicBezTo>
                  <a:pt x="612098" y="2725"/>
                  <a:pt x="494531" y="284"/>
                  <a:pt x="419724" y="30207"/>
                </a:cubicBezTo>
                <a:cubicBezTo>
                  <a:pt x="335778" y="63785"/>
                  <a:pt x="273064" y="80847"/>
                  <a:pt x="209862" y="165118"/>
                </a:cubicBezTo>
                <a:cubicBezTo>
                  <a:pt x="194872" y="185105"/>
                  <a:pt x="181151" y="206110"/>
                  <a:pt x="164892" y="225079"/>
                </a:cubicBezTo>
                <a:cubicBezTo>
                  <a:pt x="151096" y="241175"/>
                  <a:pt x="132936" y="253315"/>
                  <a:pt x="119921" y="270049"/>
                </a:cubicBezTo>
                <a:cubicBezTo>
                  <a:pt x="94672" y="302512"/>
                  <a:pt x="46859" y="374939"/>
                  <a:pt x="29980" y="419951"/>
                </a:cubicBezTo>
                <a:cubicBezTo>
                  <a:pt x="22746" y="439241"/>
                  <a:pt x="20650" y="460103"/>
                  <a:pt x="14990" y="479912"/>
                </a:cubicBezTo>
                <a:cubicBezTo>
                  <a:pt x="10649" y="495105"/>
                  <a:pt x="4997" y="509892"/>
                  <a:pt x="0" y="524882"/>
                </a:cubicBezTo>
                <a:cubicBezTo>
                  <a:pt x="4997" y="589839"/>
                  <a:pt x="2984" y="655721"/>
                  <a:pt x="14990" y="719754"/>
                </a:cubicBezTo>
                <a:cubicBezTo>
                  <a:pt x="21442" y="754164"/>
                  <a:pt x="63501" y="780283"/>
                  <a:pt x="89941" y="794705"/>
                </a:cubicBezTo>
                <a:cubicBezTo>
                  <a:pt x="254252" y="884329"/>
                  <a:pt x="156130" y="827454"/>
                  <a:pt x="284813" y="884646"/>
                </a:cubicBezTo>
                <a:cubicBezTo>
                  <a:pt x="305233" y="893722"/>
                  <a:pt x="323851" y="906781"/>
                  <a:pt x="344774" y="914627"/>
                </a:cubicBezTo>
                <a:cubicBezTo>
                  <a:pt x="364064" y="921861"/>
                  <a:pt x="384925" y="923957"/>
                  <a:pt x="404734" y="929617"/>
                </a:cubicBezTo>
                <a:cubicBezTo>
                  <a:pt x="419927" y="933958"/>
                  <a:pt x="434376" y="940775"/>
                  <a:pt x="449705" y="944607"/>
                </a:cubicBezTo>
                <a:lnTo>
                  <a:pt x="569626" y="974587"/>
                </a:lnTo>
                <a:cubicBezTo>
                  <a:pt x="749508" y="969590"/>
                  <a:pt x="929557" y="968813"/>
                  <a:pt x="1109272" y="959597"/>
                </a:cubicBezTo>
                <a:cubicBezTo>
                  <a:pt x="1151254" y="957444"/>
                  <a:pt x="1163989" y="932239"/>
                  <a:pt x="1199213" y="914627"/>
                </a:cubicBezTo>
                <a:cubicBezTo>
                  <a:pt x="1213346" y="907561"/>
                  <a:pt x="1229660" y="905860"/>
                  <a:pt x="1244183" y="899636"/>
                </a:cubicBezTo>
                <a:cubicBezTo>
                  <a:pt x="1373829" y="844073"/>
                  <a:pt x="1243663" y="889816"/>
                  <a:pt x="1349115" y="854666"/>
                </a:cubicBezTo>
                <a:cubicBezTo>
                  <a:pt x="1392267" y="822301"/>
                  <a:pt x="1477495" y="762795"/>
                  <a:pt x="1499016" y="719754"/>
                </a:cubicBezTo>
                <a:cubicBezTo>
                  <a:pt x="1509010" y="699767"/>
                  <a:pt x="1520698" y="680542"/>
                  <a:pt x="1528997" y="659794"/>
                </a:cubicBezTo>
                <a:cubicBezTo>
                  <a:pt x="1540734" y="630452"/>
                  <a:pt x="1558977" y="569853"/>
                  <a:pt x="1558977" y="569853"/>
                </a:cubicBezTo>
                <a:cubicBezTo>
                  <a:pt x="1553980" y="499899"/>
                  <a:pt x="1552181" y="429642"/>
                  <a:pt x="1543987" y="359990"/>
                </a:cubicBezTo>
                <a:cubicBezTo>
                  <a:pt x="1538505" y="313395"/>
                  <a:pt x="1510951" y="292754"/>
                  <a:pt x="1484026" y="255059"/>
                </a:cubicBezTo>
                <a:cubicBezTo>
                  <a:pt x="1458887" y="219864"/>
                  <a:pt x="1447251" y="190569"/>
                  <a:pt x="1409075" y="165118"/>
                </a:cubicBezTo>
                <a:cubicBezTo>
                  <a:pt x="1395928" y="156353"/>
                  <a:pt x="1379095" y="155125"/>
                  <a:pt x="1364105" y="150128"/>
                </a:cubicBezTo>
                <a:cubicBezTo>
                  <a:pt x="1296841" y="82866"/>
                  <a:pt x="1376723" y="153808"/>
                  <a:pt x="1289154" y="105158"/>
                </a:cubicBezTo>
                <a:cubicBezTo>
                  <a:pt x="1257656" y="87659"/>
                  <a:pt x="1233396" y="56591"/>
                  <a:pt x="1199213" y="45197"/>
                </a:cubicBezTo>
                <a:lnTo>
                  <a:pt x="1109272" y="15217"/>
                </a:lnTo>
                <a:lnTo>
                  <a:pt x="1064301" y="227"/>
                </a:lnTo>
                <a:cubicBezTo>
                  <a:pt x="944380" y="5224"/>
                  <a:pt x="824258" y="6666"/>
                  <a:pt x="704538" y="15217"/>
                </a:cubicBezTo>
                <a:cubicBezTo>
                  <a:pt x="683988" y="16685"/>
                  <a:pt x="707036" y="-2271"/>
                  <a:pt x="659567" y="227"/>
                </a:cubicBezTo>
                <a:close/>
              </a:path>
            </a:pathLst>
          </a:custGeom>
          <a:noFill/>
          <a:ln w="539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812CD4D-52E5-7F8F-E84C-B8C3F4B1E4C6}"/>
              </a:ext>
            </a:extLst>
          </p:cNvPr>
          <p:cNvSpPr/>
          <p:nvPr/>
        </p:nvSpPr>
        <p:spPr>
          <a:xfrm>
            <a:off x="4421529" y="5021963"/>
            <a:ext cx="1030657" cy="644311"/>
          </a:xfrm>
          <a:custGeom>
            <a:avLst/>
            <a:gdLst>
              <a:gd name="connsiteX0" fmla="*/ 659567 w 1558977"/>
              <a:gd name="connsiteY0" fmla="*/ 227 h 974587"/>
              <a:gd name="connsiteX1" fmla="*/ 419724 w 1558977"/>
              <a:gd name="connsiteY1" fmla="*/ 30207 h 974587"/>
              <a:gd name="connsiteX2" fmla="*/ 209862 w 1558977"/>
              <a:gd name="connsiteY2" fmla="*/ 165118 h 974587"/>
              <a:gd name="connsiteX3" fmla="*/ 164892 w 1558977"/>
              <a:gd name="connsiteY3" fmla="*/ 225079 h 974587"/>
              <a:gd name="connsiteX4" fmla="*/ 119921 w 1558977"/>
              <a:gd name="connsiteY4" fmla="*/ 270049 h 974587"/>
              <a:gd name="connsiteX5" fmla="*/ 29980 w 1558977"/>
              <a:gd name="connsiteY5" fmla="*/ 419951 h 974587"/>
              <a:gd name="connsiteX6" fmla="*/ 14990 w 1558977"/>
              <a:gd name="connsiteY6" fmla="*/ 479912 h 974587"/>
              <a:gd name="connsiteX7" fmla="*/ 0 w 1558977"/>
              <a:gd name="connsiteY7" fmla="*/ 524882 h 974587"/>
              <a:gd name="connsiteX8" fmla="*/ 14990 w 1558977"/>
              <a:gd name="connsiteY8" fmla="*/ 719754 h 974587"/>
              <a:gd name="connsiteX9" fmla="*/ 89941 w 1558977"/>
              <a:gd name="connsiteY9" fmla="*/ 794705 h 974587"/>
              <a:gd name="connsiteX10" fmla="*/ 284813 w 1558977"/>
              <a:gd name="connsiteY10" fmla="*/ 884646 h 974587"/>
              <a:gd name="connsiteX11" fmla="*/ 344774 w 1558977"/>
              <a:gd name="connsiteY11" fmla="*/ 914627 h 974587"/>
              <a:gd name="connsiteX12" fmla="*/ 404734 w 1558977"/>
              <a:gd name="connsiteY12" fmla="*/ 929617 h 974587"/>
              <a:gd name="connsiteX13" fmla="*/ 449705 w 1558977"/>
              <a:gd name="connsiteY13" fmla="*/ 944607 h 974587"/>
              <a:gd name="connsiteX14" fmla="*/ 569626 w 1558977"/>
              <a:gd name="connsiteY14" fmla="*/ 974587 h 974587"/>
              <a:gd name="connsiteX15" fmla="*/ 1109272 w 1558977"/>
              <a:gd name="connsiteY15" fmla="*/ 959597 h 974587"/>
              <a:gd name="connsiteX16" fmla="*/ 1199213 w 1558977"/>
              <a:gd name="connsiteY16" fmla="*/ 914627 h 974587"/>
              <a:gd name="connsiteX17" fmla="*/ 1244183 w 1558977"/>
              <a:gd name="connsiteY17" fmla="*/ 899636 h 974587"/>
              <a:gd name="connsiteX18" fmla="*/ 1349115 w 1558977"/>
              <a:gd name="connsiteY18" fmla="*/ 854666 h 974587"/>
              <a:gd name="connsiteX19" fmla="*/ 1499016 w 1558977"/>
              <a:gd name="connsiteY19" fmla="*/ 719754 h 974587"/>
              <a:gd name="connsiteX20" fmla="*/ 1528997 w 1558977"/>
              <a:gd name="connsiteY20" fmla="*/ 659794 h 974587"/>
              <a:gd name="connsiteX21" fmla="*/ 1558977 w 1558977"/>
              <a:gd name="connsiteY21" fmla="*/ 569853 h 974587"/>
              <a:gd name="connsiteX22" fmla="*/ 1543987 w 1558977"/>
              <a:gd name="connsiteY22" fmla="*/ 359990 h 974587"/>
              <a:gd name="connsiteX23" fmla="*/ 1484026 w 1558977"/>
              <a:gd name="connsiteY23" fmla="*/ 255059 h 974587"/>
              <a:gd name="connsiteX24" fmla="*/ 1409075 w 1558977"/>
              <a:gd name="connsiteY24" fmla="*/ 165118 h 974587"/>
              <a:gd name="connsiteX25" fmla="*/ 1364105 w 1558977"/>
              <a:gd name="connsiteY25" fmla="*/ 150128 h 974587"/>
              <a:gd name="connsiteX26" fmla="*/ 1289154 w 1558977"/>
              <a:gd name="connsiteY26" fmla="*/ 105158 h 974587"/>
              <a:gd name="connsiteX27" fmla="*/ 1199213 w 1558977"/>
              <a:gd name="connsiteY27" fmla="*/ 45197 h 974587"/>
              <a:gd name="connsiteX28" fmla="*/ 1109272 w 1558977"/>
              <a:gd name="connsiteY28" fmla="*/ 15217 h 974587"/>
              <a:gd name="connsiteX29" fmla="*/ 1064301 w 1558977"/>
              <a:gd name="connsiteY29" fmla="*/ 227 h 974587"/>
              <a:gd name="connsiteX30" fmla="*/ 704538 w 1558977"/>
              <a:gd name="connsiteY30" fmla="*/ 15217 h 974587"/>
              <a:gd name="connsiteX31" fmla="*/ 659567 w 1558977"/>
              <a:gd name="connsiteY31" fmla="*/ 227 h 974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58977" h="974587">
                <a:moveTo>
                  <a:pt x="659567" y="227"/>
                </a:moveTo>
                <a:cubicBezTo>
                  <a:pt x="612098" y="2725"/>
                  <a:pt x="494531" y="284"/>
                  <a:pt x="419724" y="30207"/>
                </a:cubicBezTo>
                <a:cubicBezTo>
                  <a:pt x="335778" y="63785"/>
                  <a:pt x="273064" y="80847"/>
                  <a:pt x="209862" y="165118"/>
                </a:cubicBezTo>
                <a:cubicBezTo>
                  <a:pt x="194872" y="185105"/>
                  <a:pt x="181151" y="206110"/>
                  <a:pt x="164892" y="225079"/>
                </a:cubicBezTo>
                <a:cubicBezTo>
                  <a:pt x="151096" y="241175"/>
                  <a:pt x="132936" y="253315"/>
                  <a:pt x="119921" y="270049"/>
                </a:cubicBezTo>
                <a:cubicBezTo>
                  <a:pt x="94672" y="302512"/>
                  <a:pt x="46859" y="374939"/>
                  <a:pt x="29980" y="419951"/>
                </a:cubicBezTo>
                <a:cubicBezTo>
                  <a:pt x="22746" y="439241"/>
                  <a:pt x="20650" y="460103"/>
                  <a:pt x="14990" y="479912"/>
                </a:cubicBezTo>
                <a:cubicBezTo>
                  <a:pt x="10649" y="495105"/>
                  <a:pt x="4997" y="509892"/>
                  <a:pt x="0" y="524882"/>
                </a:cubicBezTo>
                <a:cubicBezTo>
                  <a:pt x="4997" y="589839"/>
                  <a:pt x="2984" y="655721"/>
                  <a:pt x="14990" y="719754"/>
                </a:cubicBezTo>
                <a:cubicBezTo>
                  <a:pt x="21442" y="754164"/>
                  <a:pt x="63501" y="780283"/>
                  <a:pt x="89941" y="794705"/>
                </a:cubicBezTo>
                <a:cubicBezTo>
                  <a:pt x="254252" y="884329"/>
                  <a:pt x="156130" y="827454"/>
                  <a:pt x="284813" y="884646"/>
                </a:cubicBezTo>
                <a:cubicBezTo>
                  <a:pt x="305233" y="893722"/>
                  <a:pt x="323851" y="906781"/>
                  <a:pt x="344774" y="914627"/>
                </a:cubicBezTo>
                <a:cubicBezTo>
                  <a:pt x="364064" y="921861"/>
                  <a:pt x="384925" y="923957"/>
                  <a:pt x="404734" y="929617"/>
                </a:cubicBezTo>
                <a:cubicBezTo>
                  <a:pt x="419927" y="933958"/>
                  <a:pt x="434376" y="940775"/>
                  <a:pt x="449705" y="944607"/>
                </a:cubicBezTo>
                <a:lnTo>
                  <a:pt x="569626" y="974587"/>
                </a:lnTo>
                <a:cubicBezTo>
                  <a:pt x="749508" y="969590"/>
                  <a:pt x="929557" y="968813"/>
                  <a:pt x="1109272" y="959597"/>
                </a:cubicBezTo>
                <a:cubicBezTo>
                  <a:pt x="1151254" y="957444"/>
                  <a:pt x="1163989" y="932239"/>
                  <a:pt x="1199213" y="914627"/>
                </a:cubicBezTo>
                <a:cubicBezTo>
                  <a:pt x="1213346" y="907561"/>
                  <a:pt x="1229660" y="905860"/>
                  <a:pt x="1244183" y="899636"/>
                </a:cubicBezTo>
                <a:cubicBezTo>
                  <a:pt x="1373829" y="844073"/>
                  <a:pt x="1243663" y="889816"/>
                  <a:pt x="1349115" y="854666"/>
                </a:cubicBezTo>
                <a:cubicBezTo>
                  <a:pt x="1392267" y="822301"/>
                  <a:pt x="1477495" y="762795"/>
                  <a:pt x="1499016" y="719754"/>
                </a:cubicBezTo>
                <a:cubicBezTo>
                  <a:pt x="1509010" y="699767"/>
                  <a:pt x="1520698" y="680542"/>
                  <a:pt x="1528997" y="659794"/>
                </a:cubicBezTo>
                <a:cubicBezTo>
                  <a:pt x="1540734" y="630452"/>
                  <a:pt x="1558977" y="569853"/>
                  <a:pt x="1558977" y="569853"/>
                </a:cubicBezTo>
                <a:cubicBezTo>
                  <a:pt x="1553980" y="499899"/>
                  <a:pt x="1552181" y="429642"/>
                  <a:pt x="1543987" y="359990"/>
                </a:cubicBezTo>
                <a:cubicBezTo>
                  <a:pt x="1538505" y="313395"/>
                  <a:pt x="1510951" y="292754"/>
                  <a:pt x="1484026" y="255059"/>
                </a:cubicBezTo>
                <a:cubicBezTo>
                  <a:pt x="1458887" y="219864"/>
                  <a:pt x="1447251" y="190569"/>
                  <a:pt x="1409075" y="165118"/>
                </a:cubicBezTo>
                <a:cubicBezTo>
                  <a:pt x="1395928" y="156353"/>
                  <a:pt x="1379095" y="155125"/>
                  <a:pt x="1364105" y="150128"/>
                </a:cubicBezTo>
                <a:cubicBezTo>
                  <a:pt x="1296841" y="82866"/>
                  <a:pt x="1376723" y="153808"/>
                  <a:pt x="1289154" y="105158"/>
                </a:cubicBezTo>
                <a:cubicBezTo>
                  <a:pt x="1257656" y="87659"/>
                  <a:pt x="1233396" y="56591"/>
                  <a:pt x="1199213" y="45197"/>
                </a:cubicBezTo>
                <a:lnTo>
                  <a:pt x="1109272" y="15217"/>
                </a:lnTo>
                <a:lnTo>
                  <a:pt x="1064301" y="227"/>
                </a:lnTo>
                <a:cubicBezTo>
                  <a:pt x="944380" y="5224"/>
                  <a:pt x="824258" y="6666"/>
                  <a:pt x="704538" y="15217"/>
                </a:cubicBezTo>
                <a:cubicBezTo>
                  <a:pt x="683988" y="16685"/>
                  <a:pt x="707036" y="-2271"/>
                  <a:pt x="659567" y="227"/>
                </a:cubicBezTo>
                <a:close/>
              </a:path>
            </a:pathLst>
          </a:custGeom>
          <a:noFill/>
          <a:ln w="539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03DE25-9D70-85A5-ECD4-A85A235BD576}"/>
              </a:ext>
            </a:extLst>
          </p:cNvPr>
          <p:cNvSpPr txBox="1"/>
          <p:nvPr/>
        </p:nvSpPr>
        <p:spPr>
          <a:xfrm>
            <a:off x="2923674" y="2885758"/>
            <a:ext cx="4723369" cy="1502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50"/>
              </a:spcBef>
            </a:pPr>
            <a:r>
              <a:rPr lang="en-US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“50” or “100” are responses to vibe testing, which is ~5 examples. </a:t>
            </a:r>
          </a:p>
          <a:p>
            <a:pPr defTabSz="272873" hangingPunct="0">
              <a:spcBef>
                <a:spcPts val="50"/>
              </a:spcBef>
            </a:pPr>
            <a:endParaRPr lang="en-US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  <a:p>
            <a:pPr defTabSz="272873" hangingPunct="0">
              <a:spcBef>
                <a:spcPts val="50"/>
              </a:spcBef>
            </a:pPr>
            <a:r>
              <a:rPr lang="en-US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It seems a small number – but creating golden dataset is HARD</a:t>
            </a:r>
          </a:p>
        </p:txBody>
      </p:sp>
    </p:spTree>
    <p:extLst>
      <p:ext uri="{BB962C8B-B14F-4D97-AF65-F5344CB8AC3E}">
        <p14:creationId xmlns:p14="http://schemas.microsoft.com/office/powerpoint/2010/main" val="14411860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DA6A5-1C65-824F-3C42-5B3BB8D60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C315-8AC9-2F35-B801-4A5BC3CC9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022" y="1355497"/>
            <a:ext cx="8951495" cy="39125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Potential Issues with golden dataset /1: size</a:t>
            </a:r>
          </a:p>
        </p:txBody>
      </p:sp>
      <p:pic>
        <p:nvPicPr>
          <p:cNvPr id="3" name="Picture 6" descr="Output image">
            <a:extLst>
              <a:ext uri="{FF2B5EF4-FFF2-40B4-BE49-F238E27FC236}">
                <a16:creationId xmlns:a16="http://schemas.microsoft.com/office/drawing/2014/main" id="{0314F6C6-58B7-7979-0A11-8E144C5B5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393" y="1855426"/>
            <a:ext cx="7428984" cy="382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04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34F9E-249D-9EC6-36DD-16C15A03F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A9A39-EA6E-8B1F-BC4D-0F2AB8254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11" y="1619889"/>
            <a:ext cx="5871411" cy="6831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Golden dataset /2: overfitting </a:t>
            </a:r>
            <a:r>
              <a:rPr lang="en-US" i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</a:t>
            </a:r>
            <a:r>
              <a:rPr lang="en-US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multiple hypotheses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051BA-E33D-A0FC-8940-2A59CE503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1" y="2792851"/>
            <a:ext cx="6340443" cy="2541513"/>
          </a:xfrm>
        </p:spPr>
        <p:txBody>
          <a:bodyPr>
            <a:normAutofit/>
          </a:bodyPr>
          <a:lstStyle/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Test case / Regression tests mindset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As developers we may tend to overfit to these 100 examples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A common approach to prevent overfitting is to hide the golden dataset from developers</a:t>
            </a:r>
          </a:p>
          <a:p>
            <a:pPr marL="228600" indent="-228600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But, we are still testing multiple variants on the same dataset….</a:t>
            </a:r>
          </a:p>
          <a:p>
            <a:pPr algn="l"/>
            <a:endParaRPr lang="en-US" sz="1322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l"/>
            <a:endParaRPr lang="en-US" sz="1322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218" name="Picture 2" descr="Image">
            <a:extLst>
              <a:ext uri="{FF2B5EF4-FFF2-40B4-BE49-F238E27FC236}">
                <a16:creationId xmlns:a16="http://schemas.microsoft.com/office/drawing/2014/main" id="{934E4505-128B-6CBB-DEE6-BAE23D67EF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90"/>
          <a:stretch>
            <a:fillRect/>
          </a:stretch>
        </p:blipFill>
        <p:spPr bwMode="auto">
          <a:xfrm>
            <a:off x="8149864" y="1162050"/>
            <a:ext cx="4042137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05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6CEC8-4270-EDAC-320C-2F9289675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62A04-4FC4-F23D-53FB-3C30E76BF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853" y="1391768"/>
            <a:ext cx="8880205" cy="683108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Golden dataset /3: representativeness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7D5558-3E0B-06FE-BADE-BFAE0ECDC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53" y="2314087"/>
            <a:ext cx="9138419" cy="1033589"/>
          </a:xfrm>
        </p:spPr>
        <p:txBody>
          <a:bodyPr>
            <a:noAutofit/>
          </a:bodyPr>
          <a:lstStyle/>
          <a:p>
            <a:pPr marL="226691" indent="-226691" algn="l">
              <a:spcBef>
                <a:spcPts val="300"/>
              </a:spcBef>
              <a:buFont typeface="+mj-lt"/>
              <a:buAutoNum type="arabicPeriod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Multiple “dimensions” of diversity</a:t>
            </a:r>
          </a:p>
          <a:p>
            <a:pPr marL="226691" indent="-226691" algn="l">
              <a:spcBef>
                <a:spcPts val="300"/>
              </a:spcBef>
              <a:buFont typeface="+mj-lt"/>
              <a:buAutoNum type="arabicPeriod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Enterprise data differs from benchmarks</a:t>
            </a:r>
          </a:p>
          <a:p>
            <a:pPr marL="226691" indent="-226691" algn="l">
              <a:spcBef>
                <a:spcPts val="300"/>
              </a:spcBef>
              <a:buFont typeface="+mj-lt"/>
              <a:buAutoNum type="arabicPeriod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Synthetic data often </a:t>
            </a:r>
            <a:r>
              <a:rPr lang="en-US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massively</a:t>
            </a: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 oversimplified</a:t>
            </a:r>
          </a:p>
          <a:p>
            <a:pPr marL="226691" indent="-226691" algn="l">
              <a:spcBef>
                <a:spcPts val="300"/>
              </a:spcBef>
              <a:buFont typeface="+mj-lt"/>
              <a:buAutoNum type="arabicPeriod"/>
            </a:pPr>
            <a:r>
              <a:rPr lang="en-US" sz="1800" dirty="0">
                <a:latin typeface="Segoe UI" panose="020B0502040204020203" pitchFamily="34" charset="0"/>
                <a:cs typeface="Segoe UI" panose="020B0502040204020203" pitchFamily="34" charset="0"/>
              </a:rPr>
              <a:t>And all this even assuming we know how to compare an answer with the ground truth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5F9F4C-A9FD-64C2-F1F9-9F843F9141B3}"/>
              </a:ext>
            </a:extLst>
          </p:cNvPr>
          <p:cNvGrpSpPr/>
          <p:nvPr/>
        </p:nvGrpSpPr>
        <p:grpSpPr>
          <a:xfrm>
            <a:off x="4800600" y="3899747"/>
            <a:ext cx="7188631" cy="1545765"/>
            <a:chOff x="669101" y="4220018"/>
            <a:chExt cx="11283593" cy="23381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7F67E30-DD03-F534-E8EF-8EAE1BC42302}"/>
                </a:ext>
              </a:extLst>
            </p:cNvPr>
            <p:cNvSpPr txBox="1"/>
            <p:nvPr/>
          </p:nvSpPr>
          <p:spPr>
            <a:xfrm>
              <a:off x="669101" y="4220018"/>
              <a:ext cx="9385275" cy="8785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72873" hangingPunct="0"/>
              <a:r>
                <a:rPr lang="en-US" sz="1587" b="1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synthetic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: I was charged twice on my last bill. Please refund the extra charge.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E31ED1D-A5BB-1B02-FC6B-ABBF39BECC5A}"/>
                </a:ext>
              </a:extLst>
            </p:cNvPr>
            <p:cNvSpPr txBox="1"/>
            <p:nvPr/>
          </p:nvSpPr>
          <p:spPr>
            <a:xfrm>
              <a:off x="669101" y="5310199"/>
              <a:ext cx="11283593" cy="12479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272873" hangingPunct="0"/>
              <a:r>
                <a:rPr lang="en-US" sz="1587" b="1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real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: Ciao, non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riesco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più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a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loggarmi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nell’app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after midnight e in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più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mi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avete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charged twice this month 😡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Potete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sistemare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sia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l’accesso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for user fly75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che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 la double charge per </a:t>
              </a:r>
              <a:r>
                <a:rPr lang="en-US" sz="1587" i="1" kern="0" dirty="0" err="1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favore</a:t>
              </a:r>
              <a:r>
                <a:rPr lang="en-US" sz="1587" i="1" kern="0" dirty="0">
                  <a:solidFill>
                    <a:srgbClr val="000000"/>
                  </a:solidFill>
                  <a:latin typeface="Segoe UI" panose="020B0502040204020203" pitchFamily="34" charset="0"/>
                  <a:ea typeface="Helvetica Neue Medium"/>
                  <a:cs typeface="Segoe UI" panose="020B0502040204020203" pitchFamily="34" charset="0"/>
                  <a:sym typeface="Helvetica Neue Medium"/>
                </a:rPr>
                <a:t>? Right now!!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97F7A18-8F15-FD22-DDA6-5DC38C8A8636}"/>
              </a:ext>
            </a:extLst>
          </p:cNvPr>
          <p:cNvSpPr txBox="1"/>
          <p:nvPr/>
        </p:nvSpPr>
        <p:spPr>
          <a:xfrm>
            <a:off x="324853" y="4103167"/>
            <a:ext cx="3704167" cy="661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/>
            <a:r>
              <a:rPr lang="en-US" sz="1851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Very different than software 2.0</a:t>
            </a:r>
          </a:p>
        </p:txBody>
      </p:sp>
    </p:spTree>
    <p:extLst>
      <p:ext uri="{BB962C8B-B14F-4D97-AF65-F5344CB8AC3E}">
        <p14:creationId xmlns:p14="http://schemas.microsoft.com/office/powerpoint/2010/main" val="125143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3461-518B-C7AC-540F-F800210C3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B8401-D8E7-75E5-C3EB-81E4EC06F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843" y="1391768"/>
            <a:ext cx="8119751" cy="39703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Tuning our beliefs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D6D57-8065-5C00-29CD-71649C715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085" y="1757773"/>
            <a:ext cx="9098376" cy="1061994"/>
          </a:xfrm>
        </p:spPr>
        <p:txBody>
          <a:bodyPr>
            <a:normAutofit/>
          </a:bodyPr>
          <a:lstStyle/>
          <a:p>
            <a:pPr algn="l"/>
            <a:r>
              <a:rPr lang="en-US" sz="1851" i="1" dirty="0">
                <a:latin typeface="Segoe UI" panose="020B0502040204020203" pitchFamily="34" charset="0"/>
                <a:cs typeface="Segoe UI" panose="020B0502040204020203" pitchFamily="34" charset="0"/>
              </a:rPr>
              <a:t>“Our evals are not perfect, but, crawl walk run. </a:t>
            </a:r>
          </a:p>
          <a:p>
            <a:pPr algn="l"/>
            <a:r>
              <a:rPr lang="en-US" sz="1851" i="1" dirty="0">
                <a:latin typeface="Segoe UI" panose="020B0502040204020203" pitchFamily="34" charset="0"/>
                <a:cs typeface="Segoe UI" panose="020B0502040204020203" pitchFamily="34" charset="0"/>
              </a:rPr>
              <a:t>They give us some reasonable feedback to work with, and we will keep improving it.”</a:t>
            </a:r>
          </a:p>
        </p:txBody>
      </p:sp>
      <p:pic>
        <p:nvPicPr>
          <p:cNvPr id="4" name="Picture 2" descr="Output image">
            <a:extLst>
              <a:ext uri="{FF2B5EF4-FFF2-40B4-BE49-F238E27FC236}">
                <a16:creationId xmlns:a16="http://schemas.microsoft.com/office/drawing/2014/main" id="{F78E58BA-0528-950A-60D0-7AAE583BE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41" y="3061037"/>
            <a:ext cx="4730329" cy="263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9246C5-9A1D-6147-192F-9BE11AF66D96}"/>
              </a:ext>
            </a:extLst>
          </p:cNvPr>
          <p:cNvSpPr txBox="1"/>
          <p:nvPr/>
        </p:nvSpPr>
        <p:spPr>
          <a:xfrm>
            <a:off x="6978700" y="4333475"/>
            <a:ext cx="1929234" cy="377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4329">
              <a:defRPr/>
            </a:pPr>
            <a:r>
              <a:rPr lang="en-US" sz="1851" b="1" dirty="0">
                <a:solidFill>
                  <a:srgbClr val="009156"/>
                </a:solidFill>
                <a:latin typeface="Century Gothic" panose="020F0302020204030204"/>
                <a:ea typeface="Helvetica Neue"/>
                <a:cs typeface="Helvetica Neue"/>
                <a:sym typeface="Helvetica Neue Medium"/>
              </a:rPr>
              <a:t>Point estimate</a:t>
            </a:r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92C9D261-48CA-92CA-8202-0083A43D795B}"/>
              </a:ext>
            </a:extLst>
          </p:cNvPr>
          <p:cNvCxnSpPr>
            <a:cxnSpLocks/>
            <a:stCxn id="5" idx="1"/>
          </p:cNvCxnSpPr>
          <p:nvPr/>
        </p:nvCxnSpPr>
        <p:spPr>
          <a:xfrm rot="10800000" flipV="1">
            <a:off x="6275654" y="4522052"/>
            <a:ext cx="703046" cy="844687"/>
          </a:xfrm>
          <a:prstGeom prst="curvedConnector2">
            <a:avLst/>
          </a:prstGeom>
          <a:ln w="254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9F2B014-A403-A29E-62D3-D35F5F278CD9}"/>
              </a:ext>
            </a:extLst>
          </p:cNvPr>
          <p:cNvSpPr/>
          <p:nvPr/>
        </p:nvSpPr>
        <p:spPr>
          <a:xfrm>
            <a:off x="2852892" y="3061037"/>
            <a:ext cx="4730329" cy="173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A91721-4AF2-BE78-179C-BFA9608639D3}"/>
              </a:ext>
            </a:extLst>
          </p:cNvPr>
          <p:cNvSpPr/>
          <p:nvPr/>
        </p:nvSpPr>
        <p:spPr>
          <a:xfrm>
            <a:off x="2878436" y="3319733"/>
            <a:ext cx="1256423" cy="295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74156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31BE2-DFA3-37FF-EF5E-1B8DE39BB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Output image">
            <a:extLst>
              <a:ext uri="{FF2B5EF4-FFF2-40B4-BE49-F238E27FC236}">
                <a16:creationId xmlns:a16="http://schemas.microsoft.com/office/drawing/2014/main" id="{E678782C-E6A9-752D-4B88-1F1B5FF5AA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0"/>
          <a:stretch>
            <a:fillRect/>
          </a:stretch>
        </p:blipFill>
        <p:spPr bwMode="auto">
          <a:xfrm>
            <a:off x="2248227" y="2276395"/>
            <a:ext cx="6440778" cy="333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8B0B09-9D7C-5189-D087-215301A6AD83}"/>
              </a:ext>
            </a:extLst>
          </p:cNvPr>
          <p:cNvSpPr txBox="1"/>
          <p:nvPr/>
        </p:nvSpPr>
        <p:spPr>
          <a:xfrm>
            <a:off x="8288494" y="4132037"/>
            <a:ext cx="1505953" cy="661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4329">
              <a:defRPr/>
            </a:pPr>
            <a:r>
              <a:rPr lang="en-US" sz="1851" b="1" dirty="0">
                <a:solidFill>
                  <a:srgbClr val="009156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Point estimate</a:t>
            </a:r>
          </a:p>
        </p:txBody>
      </p:sp>
      <p:cxnSp>
        <p:nvCxnSpPr>
          <p:cNvPr id="5" name="Curved Connector 4">
            <a:extLst>
              <a:ext uri="{FF2B5EF4-FFF2-40B4-BE49-F238E27FC236}">
                <a16:creationId xmlns:a16="http://schemas.microsoft.com/office/drawing/2014/main" id="{4A9A5CF2-E5A7-2B16-BB9C-A975CD8B23E8}"/>
              </a:ext>
            </a:extLst>
          </p:cNvPr>
          <p:cNvCxnSpPr>
            <a:cxnSpLocks/>
            <a:stCxn id="3" idx="1"/>
          </p:cNvCxnSpPr>
          <p:nvPr/>
        </p:nvCxnSpPr>
        <p:spPr>
          <a:xfrm rot="10800000" flipV="1">
            <a:off x="7585444" y="4463024"/>
            <a:ext cx="703050" cy="702277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BFA8D3A-98DB-AC20-9B45-76A299E86B45}"/>
              </a:ext>
            </a:extLst>
          </p:cNvPr>
          <p:cNvSpPr txBox="1"/>
          <p:nvPr/>
        </p:nvSpPr>
        <p:spPr>
          <a:xfrm>
            <a:off x="6923284" y="1341200"/>
            <a:ext cx="2277094" cy="377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4329">
              <a:defRPr/>
            </a:pPr>
            <a:r>
              <a:rPr lang="en-US" sz="1851" b="1" dirty="0">
                <a:solidFill>
                  <a:srgbClr val="009156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Actual distribution</a:t>
            </a:r>
          </a:p>
        </p:txBody>
      </p:sp>
      <p:cxnSp>
        <p:nvCxnSpPr>
          <p:cNvPr id="7" name="Curved Connector 6">
            <a:extLst>
              <a:ext uri="{FF2B5EF4-FFF2-40B4-BE49-F238E27FC236}">
                <a16:creationId xmlns:a16="http://schemas.microsoft.com/office/drawing/2014/main" id="{50DD984C-1E45-90ED-73A2-B901E7FD59C1}"/>
              </a:ext>
            </a:extLst>
          </p:cNvPr>
          <p:cNvCxnSpPr>
            <a:cxnSpLocks/>
            <a:stCxn id="6" idx="1"/>
          </p:cNvCxnSpPr>
          <p:nvPr/>
        </p:nvCxnSpPr>
        <p:spPr>
          <a:xfrm rot="10800000" flipV="1">
            <a:off x="6477456" y="1529777"/>
            <a:ext cx="445828" cy="441479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2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E90B78EB-CC2A-1EF6-1BB7-71F739C55C70}"/>
              </a:ext>
            </a:extLst>
          </p:cNvPr>
          <p:cNvSpPr/>
          <p:nvPr/>
        </p:nvSpPr>
        <p:spPr>
          <a:xfrm>
            <a:off x="2997637" y="2374638"/>
            <a:ext cx="2329232" cy="558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272873" hangingPunct="0">
              <a:spcBef>
                <a:spcPts val="1850"/>
              </a:spcBef>
            </a:pPr>
            <a:endParaRPr lang="en-US" sz="1984" kern="0">
              <a:solidFill>
                <a:srgbClr val="FFFFFF"/>
              </a:solidFill>
              <a:latin typeface="Segoe UI" panose="020B0502040204020203" pitchFamily="34" charset="0"/>
              <a:ea typeface="Helvetica Neue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C57D570-32ED-CAD5-5604-4E1698F8321D}"/>
              </a:ext>
            </a:extLst>
          </p:cNvPr>
          <p:cNvSpPr txBox="1">
            <a:spLocks/>
          </p:cNvSpPr>
          <p:nvPr/>
        </p:nvSpPr>
        <p:spPr>
          <a:xfrm>
            <a:off x="924906" y="1319579"/>
            <a:ext cx="8299535" cy="718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888" tIns="12888" rIns="12888" bIns="12888" anchor="ctr">
            <a:normAutofit fontScale="97500"/>
          </a:bodyPr>
          <a:lstStyle>
            <a:lvl1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11893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  <a:lvl6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6pPr>
            <a:lvl7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7pPr>
            <a:lvl8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8pPr>
            <a:lvl9pPr marL="0" marR="0" indent="0" algn="ctr" defTabSz="545746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0" baseline="0"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9pPr>
          </a:lstStyle>
          <a:p>
            <a:pPr algn="l" defTabSz="272873"/>
            <a:r>
              <a:rPr lang="en-US" sz="3000" kern="0" dirty="0">
                <a:latin typeface="Segoe UI" panose="020B0502040204020203" pitchFamily="34" charset="0"/>
                <a:cs typeface="Segoe UI" panose="020B0502040204020203" pitchFamily="34" charset="0"/>
              </a:rPr>
              <a:t>Tuning our beliefs</a:t>
            </a:r>
          </a:p>
        </p:txBody>
      </p:sp>
    </p:spTree>
    <p:extLst>
      <p:ext uri="{BB962C8B-B14F-4D97-AF65-F5344CB8AC3E}">
        <p14:creationId xmlns:p14="http://schemas.microsoft.com/office/powerpoint/2010/main" val="70661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86FACF-4900-62E4-A6F3-2B332D265855}"/>
              </a:ext>
            </a:extLst>
          </p:cNvPr>
          <p:cNvSpPr txBox="1"/>
          <p:nvPr/>
        </p:nvSpPr>
        <p:spPr>
          <a:xfrm>
            <a:off x="5125453" y="1330588"/>
            <a:ext cx="6701590" cy="1382430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2000" kern="0" dirty="0">
                <a:solidFill>
                  <a:srgbClr val="4A4A4A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Summary</a:t>
            </a:r>
            <a:endParaRPr lang="en-US" sz="1600" kern="0" dirty="0">
              <a:solidFill>
                <a:srgbClr val="4A4A4A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  <a:p>
            <a:pPr defTabSz="272873" hangingPunct="0">
              <a:spcBef>
                <a:spcPts val="1850"/>
              </a:spcBef>
            </a:pPr>
            <a:r>
              <a:rPr lang="en-US" sz="1600" kern="0" dirty="0">
                <a:solidFill>
                  <a:srgbClr val="4A4A4A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2005 class action settlement resulted in Ford paying $8.55m to redesign its selection process for apprenticeship programs to address the previous process’s disparate impact on Black applicants.</a:t>
            </a:r>
            <a:endParaRPr lang="en-US" sz="1600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A1C39-18C4-FED4-56B9-E333141E3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737" y="1892716"/>
            <a:ext cx="4083508" cy="634746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011893"/>
                </a:solidFill>
              </a:rPr>
              <a:t>Next idea: </a:t>
            </a:r>
            <a:br>
              <a:rPr lang="en-US" dirty="0">
                <a:solidFill>
                  <a:srgbClr val="011893"/>
                </a:solidFill>
              </a:rPr>
            </a:br>
            <a:r>
              <a:rPr lang="en-US" dirty="0">
                <a:solidFill>
                  <a:srgbClr val="011893"/>
                </a:solidFill>
              </a:rPr>
              <a:t>LLM as a Judge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2B4E0C-CE7D-EAF1-BD75-A3C094FAA53B}"/>
              </a:ext>
            </a:extLst>
          </p:cNvPr>
          <p:cNvSpPr txBox="1"/>
          <p:nvPr/>
        </p:nvSpPr>
        <p:spPr>
          <a:xfrm>
            <a:off x="5760389" y="4472016"/>
            <a:ext cx="1097156" cy="4585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4329">
              <a:spcBef>
                <a:spcPts val="1850"/>
              </a:spcBef>
            </a:pPr>
            <a:r>
              <a:rPr lang="en-US" sz="1190" b="1" dirty="0">
                <a:solidFill>
                  <a:srgbClr val="5274FF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Legal Proceedings</a:t>
            </a:r>
          </a:p>
        </p:txBody>
      </p:sp>
      <p:pic>
        <p:nvPicPr>
          <p:cNvPr id="4" name="Picture 3" descr="A document with text on it&#10;&#10;AI-generated content may be incorrect.">
            <a:extLst>
              <a:ext uri="{FF2B5EF4-FFF2-40B4-BE49-F238E27FC236}">
                <a16:creationId xmlns:a16="http://schemas.microsoft.com/office/drawing/2014/main" id="{DA2815C1-A806-583F-DB3B-BFC32DACCE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2722"/>
          <a:stretch>
            <a:fillRect/>
          </a:stretch>
        </p:blipFill>
        <p:spPr>
          <a:xfrm>
            <a:off x="5643956" y="4550443"/>
            <a:ext cx="2725634" cy="820614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</p:pic>
      <p:pic>
        <p:nvPicPr>
          <p:cNvPr id="6" name="Picture 5" descr="A white background with grey text&#10;&#10;AI-generated content may be incorrect.">
            <a:extLst>
              <a:ext uri="{FF2B5EF4-FFF2-40B4-BE49-F238E27FC236}">
                <a16:creationId xmlns:a16="http://schemas.microsoft.com/office/drawing/2014/main" id="{5D6E8FD4-F54C-ABAA-0DC2-23CBE0C49F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9043"/>
          <a:stretch>
            <a:fillRect/>
          </a:stretch>
        </p:blipFill>
        <p:spPr>
          <a:xfrm>
            <a:off x="5855048" y="5190891"/>
            <a:ext cx="2733120" cy="348578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8896D30-A8B2-D515-6802-639A007BF60A}"/>
              </a:ext>
            </a:extLst>
          </p:cNvPr>
          <p:cNvSpPr/>
          <p:nvPr/>
        </p:nvSpPr>
        <p:spPr>
          <a:xfrm>
            <a:off x="5937211" y="3068387"/>
            <a:ext cx="1520832" cy="728806"/>
          </a:xfrm>
          <a:prstGeom prst="roundRect">
            <a:avLst/>
          </a:prstGeom>
          <a:ln w="28575">
            <a:solidFill>
              <a:srgbClr val="00206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r>
              <a:rPr lang="en-US" sz="1851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 Medium"/>
              </a:rPr>
              <a:t>AI-powered service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246B0DB-2D85-EC64-E309-1C99D0204CEA}"/>
              </a:ext>
            </a:extLst>
          </p:cNvPr>
          <p:cNvSpPr/>
          <p:nvPr/>
        </p:nvSpPr>
        <p:spPr>
          <a:xfrm>
            <a:off x="8107602" y="3075966"/>
            <a:ext cx="1520832" cy="728806"/>
          </a:xfrm>
          <a:prstGeom prst="round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r>
              <a:rPr lang="en-US" sz="1851" kern="0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 Medium"/>
              </a:rPr>
              <a:t>LLM judge “Eval”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C4016D6-ECAC-2E08-223D-0A2699FA2157}"/>
              </a:ext>
            </a:extLst>
          </p:cNvPr>
          <p:cNvCxnSpPr>
            <a:endCxn id="7" idx="2"/>
          </p:cNvCxnSpPr>
          <p:nvPr/>
        </p:nvCxnSpPr>
        <p:spPr>
          <a:xfrm flipV="1">
            <a:off x="6697627" y="3797193"/>
            <a:ext cx="0" cy="674823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B7C07A1-3CE3-089A-114F-571DC29267B6}"/>
              </a:ext>
            </a:extLst>
          </p:cNvPr>
          <p:cNvCxnSpPr>
            <a:cxnSpLocks/>
          </p:cNvCxnSpPr>
          <p:nvPr/>
        </p:nvCxnSpPr>
        <p:spPr>
          <a:xfrm flipV="1">
            <a:off x="6697627" y="2660439"/>
            <a:ext cx="0" cy="415528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F5A40C6-249C-A5C6-5B43-8A42A37A9B7B}"/>
              </a:ext>
            </a:extLst>
          </p:cNvPr>
          <p:cNvCxnSpPr>
            <a:cxnSpLocks/>
          </p:cNvCxnSpPr>
          <p:nvPr/>
        </p:nvCxnSpPr>
        <p:spPr>
          <a:xfrm flipV="1">
            <a:off x="8111648" y="3916241"/>
            <a:ext cx="415837" cy="56335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2E7F967-2730-03B3-23AA-0983B9F2F626}"/>
              </a:ext>
            </a:extLst>
          </p:cNvPr>
          <p:cNvCxnSpPr>
            <a:cxnSpLocks/>
          </p:cNvCxnSpPr>
          <p:nvPr/>
        </p:nvCxnSpPr>
        <p:spPr>
          <a:xfrm>
            <a:off x="8107602" y="2660439"/>
            <a:ext cx="419884" cy="3420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ECF1FCB-2371-52F8-777F-69D1906ED441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9628434" y="3432790"/>
            <a:ext cx="728909" cy="75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70B57DD-7801-EC0B-EA16-5DCED97EAA70}"/>
              </a:ext>
            </a:extLst>
          </p:cNvPr>
          <p:cNvSpPr/>
          <p:nvPr/>
        </p:nvSpPr>
        <p:spPr>
          <a:xfrm>
            <a:off x="10365045" y="3068387"/>
            <a:ext cx="1346725" cy="721227"/>
          </a:xfrm>
          <a:prstGeom prst="rect">
            <a:avLst/>
          </a:prstGeom>
          <a:ln w="38100">
            <a:solidFill>
              <a:srgbClr val="011893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272873" hangingPunct="0">
              <a:spcBef>
                <a:spcPts val="1850"/>
              </a:spcBef>
            </a:pPr>
            <a:r>
              <a:rPr lang="en-US" sz="1851" b="1" i="1" kern="0" dirty="0">
                <a:solidFill>
                  <a:srgbClr val="011893"/>
                </a:solidFill>
                <a:latin typeface="Helvetica Neue"/>
                <a:ea typeface="Helvetica Neue"/>
                <a:cs typeface="Helvetica Neue"/>
                <a:sym typeface="Helvetica Neue Medium"/>
              </a:rPr>
              <a:t>Eval results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35D5068-2F27-C76A-FA93-5ABDEDD6FD49}"/>
              </a:ext>
            </a:extLst>
          </p:cNvPr>
          <p:cNvSpPr txBox="1"/>
          <p:nvPr/>
        </p:nvSpPr>
        <p:spPr>
          <a:xfrm>
            <a:off x="9458880" y="5162230"/>
            <a:ext cx="2733120" cy="417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2116" b="1" i="1" kern="0" dirty="0">
                <a:solidFill>
                  <a:srgbClr val="011893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Examples – at scale</a:t>
            </a:r>
            <a:endParaRPr lang="en-US" sz="2116" i="1" kern="0" dirty="0">
              <a:solidFill>
                <a:srgbClr val="000000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C8DF97F-7107-2AE3-79F0-6C1485893313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8698651" y="5042502"/>
            <a:ext cx="760229" cy="328696"/>
          </a:xfrm>
          <a:prstGeom prst="straightConnector1">
            <a:avLst/>
          </a:prstGeom>
          <a:ln w="38100">
            <a:solidFill>
              <a:srgbClr val="01189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4525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C704E-57B4-22C9-903C-B4F8DDA2B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3A6B1-C8CC-F569-4D17-5028B9AFD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737" y="1892716"/>
            <a:ext cx="4083508" cy="634746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011893"/>
                </a:solidFill>
              </a:rPr>
              <a:t>Next idea: </a:t>
            </a:r>
            <a:br>
              <a:rPr lang="en-US" dirty="0">
                <a:solidFill>
                  <a:srgbClr val="011893"/>
                </a:solidFill>
              </a:rPr>
            </a:br>
            <a:r>
              <a:rPr lang="en-US" dirty="0">
                <a:solidFill>
                  <a:srgbClr val="011893"/>
                </a:solidFill>
              </a:rPr>
              <a:t>LLM as a Judge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D3143C5-C76B-F61C-70FA-4558C29EB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6422" y="2354120"/>
            <a:ext cx="4471953" cy="294207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FD31A9B-C689-250A-27D1-2180A03CA713}"/>
              </a:ext>
            </a:extLst>
          </p:cNvPr>
          <p:cNvSpPr txBox="1"/>
          <p:nvPr/>
        </p:nvSpPr>
        <p:spPr>
          <a:xfrm>
            <a:off x="661737" y="3067970"/>
            <a:ext cx="3598742" cy="21775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6691" indent="-226691" defTabSz="272873" hangingPunct="0">
              <a:spcBef>
                <a:spcPts val="1850"/>
              </a:spcBef>
              <a:buFont typeface="Arial" panose="020B0604020202020204" pitchFamily="34" charset="0"/>
              <a:buChar char="•"/>
            </a:pPr>
            <a:r>
              <a:rPr lang="en-US" sz="22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No need for ground truth</a:t>
            </a:r>
          </a:p>
          <a:p>
            <a:pPr marL="226691" indent="-226691" defTabSz="272873" hangingPunct="0">
              <a:spcBef>
                <a:spcPts val="1850"/>
              </a:spcBef>
              <a:buFont typeface="Arial" panose="020B0604020202020204" pitchFamily="34" charset="0"/>
              <a:buChar char="•"/>
            </a:pPr>
            <a:r>
              <a:rPr lang="en-US" sz="22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Still requires “calibration”</a:t>
            </a:r>
          </a:p>
          <a:p>
            <a:pPr marL="226691" indent="-226691" defTabSz="272873" hangingPunct="0">
              <a:spcBef>
                <a:spcPts val="1850"/>
              </a:spcBef>
              <a:buFont typeface="Arial" panose="020B0604020202020204" pitchFamily="34" charset="0"/>
              <a:buChar char="•"/>
            </a:pPr>
            <a:endParaRPr lang="en-US" sz="2200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  <a:p>
            <a:pPr marL="226691" indent="-226691" defTabSz="272873" hangingPunct="0">
              <a:spcBef>
                <a:spcPts val="1850"/>
              </a:spcBef>
              <a:buFont typeface="Arial" panose="020B0604020202020204" pitchFamily="34" charset="0"/>
              <a:buChar char="•"/>
            </a:pPr>
            <a:endParaRPr lang="en-US" sz="2200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2554926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FC9EB-7AFC-55A1-5897-89EA27628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AC21258-D7D9-5B45-FB5F-C859358509C7}"/>
              </a:ext>
            </a:extLst>
          </p:cNvPr>
          <p:cNvGrpSpPr/>
          <p:nvPr/>
        </p:nvGrpSpPr>
        <p:grpSpPr>
          <a:xfrm>
            <a:off x="4611486" y="1443712"/>
            <a:ext cx="3282775" cy="3917856"/>
            <a:chOff x="6920103" y="540622"/>
            <a:chExt cx="4965541" cy="592616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E58B2D8-4C82-7FC0-5C42-59994F5BE48C}"/>
                </a:ext>
              </a:extLst>
            </p:cNvPr>
            <p:cNvSpPr txBox="1"/>
            <p:nvPr/>
          </p:nvSpPr>
          <p:spPr>
            <a:xfrm>
              <a:off x="6920103" y="5896304"/>
              <a:ext cx="2017986" cy="57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1851" kern="0" dirty="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Data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F93E3DF-0834-1422-A9FA-7781200CBC1E}"/>
                </a:ext>
              </a:extLst>
            </p:cNvPr>
            <p:cNvSpPr txBox="1"/>
            <p:nvPr/>
          </p:nvSpPr>
          <p:spPr>
            <a:xfrm>
              <a:off x="6920103" y="4645571"/>
              <a:ext cx="2017986" cy="57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1851" kern="0" dirty="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Metrics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911CDD9-BCA2-E84F-790E-1AB13D153637}"/>
                </a:ext>
              </a:extLst>
            </p:cNvPr>
            <p:cNvSpPr txBox="1"/>
            <p:nvPr/>
          </p:nvSpPr>
          <p:spPr>
            <a:xfrm>
              <a:off x="6920103" y="3210188"/>
              <a:ext cx="4965541" cy="57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1851" kern="0" dirty="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Determination of “correct”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A40A387-F750-0372-CEF8-95F7FA6A50D7}"/>
                </a:ext>
              </a:extLst>
            </p:cNvPr>
            <p:cNvSpPr txBox="1"/>
            <p:nvPr/>
          </p:nvSpPr>
          <p:spPr>
            <a:xfrm>
              <a:off x="6920103" y="1867130"/>
              <a:ext cx="4965541" cy="57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1851" kern="0" dirty="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Over-reliance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1EFFA94-538F-DC52-E2DE-BEC707B93805}"/>
                </a:ext>
              </a:extLst>
            </p:cNvPr>
            <p:cNvSpPr txBox="1"/>
            <p:nvPr/>
          </p:nvSpPr>
          <p:spPr>
            <a:xfrm>
              <a:off x="6920103" y="540622"/>
              <a:ext cx="4965541" cy="570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1851" kern="0" dirty="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rPr>
                <a:t>Reporting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E1B01EB-4874-6E82-548D-3A5311563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6168" y="1487351"/>
            <a:ext cx="5228971" cy="79040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Decisions we need to take in an eval process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23A04A-664B-7984-19D7-B2724E921D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53" y="1162050"/>
            <a:ext cx="3847757" cy="457571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3C0D12F-15D8-268D-ECAB-50EC73F837D2}"/>
              </a:ext>
            </a:extLst>
          </p:cNvPr>
          <p:cNvGrpSpPr/>
          <p:nvPr/>
        </p:nvGrpSpPr>
        <p:grpSpPr>
          <a:xfrm>
            <a:off x="8037452" y="2995837"/>
            <a:ext cx="2635658" cy="1682910"/>
            <a:chOff x="7139951" y="2791994"/>
            <a:chExt cx="3986709" cy="254557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832C44C-0AC4-4F10-94DB-9F984C8FCBCE}"/>
                </a:ext>
              </a:extLst>
            </p:cNvPr>
            <p:cNvSpPr/>
            <p:nvPr/>
          </p:nvSpPr>
          <p:spPr>
            <a:xfrm>
              <a:off x="7871361" y="3537801"/>
              <a:ext cx="2390095" cy="1799771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72873" hangingPunct="0">
                <a:spcBef>
                  <a:spcPts val="1850"/>
                </a:spcBef>
              </a:pPr>
              <a:r>
                <a:rPr lang="en-US" sz="4364" b="1" kern="0" dirty="0">
                  <a:solidFill>
                    <a:srgbClr val="FFFFFF"/>
                  </a:solidFill>
                  <a:latin typeface="Avenir Next" panose="020B0503020202020204" pitchFamily="34" charset="0"/>
                  <a:ea typeface="Helvetica Neue"/>
                  <a:cs typeface="Helvetica Neue"/>
                  <a:sym typeface="Helvetica Neue Medium"/>
                </a:rPr>
                <a:t>89%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789D30-4807-8611-00E5-133F224D58FD}"/>
                </a:ext>
              </a:extLst>
            </p:cNvPr>
            <p:cNvSpPr txBox="1"/>
            <p:nvPr/>
          </p:nvSpPr>
          <p:spPr>
            <a:xfrm>
              <a:off x="7139951" y="2791994"/>
              <a:ext cx="3986709" cy="632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2116" b="1" kern="0" dirty="0">
                  <a:solidFill>
                    <a:srgbClr val="00B050"/>
                  </a:solidFill>
                  <a:latin typeface="Avenir Next" panose="020B0503020202020204" pitchFamily="34" charset="0"/>
                  <a:ea typeface="Helvetica Neue Medium"/>
                  <a:cs typeface="Helvetica Neue Medium"/>
                  <a:sym typeface="Helvetica Neue Medium"/>
                </a:rPr>
                <a:t>Technical accuracy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459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462958-7683-BEC4-6E89-342248134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6E3E846-03B6-74EC-3AAF-9D76EFC42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53" y="1162050"/>
            <a:ext cx="3847757" cy="457571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F52DE5-E00C-9A0B-568F-083271DD16D4}"/>
              </a:ext>
            </a:extLst>
          </p:cNvPr>
          <p:cNvSpPr txBox="1"/>
          <p:nvPr/>
        </p:nvSpPr>
        <p:spPr>
          <a:xfrm>
            <a:off x="5121442" y="2942496"/>
            <a:ext cx="49610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4329">
              <a:defRPr/>
            </a:pPr>
            <a:r>
              <a:rPr lang="en-US" sz="2000" dirty="0">
                <a:solidFill>
                  <a:srgbClr val="000000"/>
                </a:solidFill>
                <a:latin typeface="Century Gothic" panose="020F0302020204030204"/>
                <a:ea typeface="Helvetica Neue"/>
                <a:cs typeface="Helvetica Neue"/>
                <a:sym typeface="Helvetica Neue Medium"/>
              </a:rPr>
              <a:t>Each decision significantly affect outcome</a:t>
            </a:r>
          </a:p>
          <a:p>
            <a:pPr defTabSz="604329">
              <a:defRPr/>
            </a:pPr>
            <a:endParaRPr lang="en-US" sz="2000" dirty="0">
              <a:solidFill>
                <a:srgbClr val="000000"/>
              </a:solidFill>
              <a:latin typeface="Century Gothic" panose="020F0302020204030204"/>
              <a:ea typeface="Helvetica Neue"/>
              <a:cs typeface="Helvetica Neue"/>
              <a:sym typeface="Helvetica Neue Medium"/>
            </a:endParaRPr>
          </a:p>
          <a:p>
            <a:pPr defTabSz="604329">
              <a:defRPr/>
            </a:pPr>
            <a:r>
              <a:rPr lang="en-US" sz="2000" dirty="0">
                <a:solidFill>
                  <a:srgbClr val="000000"/>
                </a:solidFill>
                <a:latin typeface="Century Gothic" panose="020F0302020204030204"/>
                <a:ea typeface="Helvetica Neue"/>
                <a:cs typeface="Helvetica Neue"/>
                <a:sym typeface="Helvetica Neue Medium"/>
              </a:rPr>
              <a:t>They are non-trivial</a:t>
            </a:r>
          </a:p>
          <a:p>
            <a:pPr defTabSz="604329">
              <a:defRPr/>
            </a:pPr>
            <a:endParaRPr lang="en-US" sz="2000" dirty="0">
              <a:solidFill>
                <a:srgbClr val="000000"/>
              </a:solidFill>
              <a:latin typeface="Century Gothic" panose="020F0302020204030204"/>
              <a:ea typeface="Helvetica Neue"/>
              <a:cs typeface="Helvetica Neue"/>
              <a:sym typeface="Helvetica Neue Medium"/>
            </a:endParaRPr>
          </a:p>
          <a:p>
            <a:pPr defTabSz="604329">
              <a:defRPr/>
            </a:pPr>
            <a:endParaRPr lang="en-US" sz="2000" dirty="0">
              <a:solidFill>
                <a:srgbClr val="000000"/>
              </a:solidFill>
              <a:latin typeface="Century Gothic" panose="020F0302020204030204"/>
              <a:ea typeface="Helvetica Neue"/>
              <a:cs typeface="Helvetica Neue"/>
              <a:sym typeface="Helvetica Neue Medium"/>
            </a:endParaRPr>
          </a:p>
          <a:p>
            <a:pPr defTabSz="604329">
              <a:defRPr/>
            </a:pPr>
            <a:endParaRPr lang="en-US" sz="2000" dirty="0">
              <a:solidFill>
                <a:srgbClr val="000000"/>
              </a:solidFill>
              <a:latin typeface="Century Gothic" panose="020F0302020204030204"/>
              <a:ea typeface="Helvetica Neue"/>
              <a:cs typeface="Helvetica Neue"/>
              <a:sym typeface="Helvetica Neue Medium"/>
            </a:endParaRPr>
          </a:p>
          <a:p>
            <a:pPr defTabSz="604329">
              <a:defRPr/>
            </a:pPr>
            <a:endParaRPr lang="en-US" sz="2000" dirty="0" err="1">
              <a:solidFill>
                <a:srgbClr val="000000"/>
              </a:solidFill>
              <a:latin typeface="Century Gothic" panose="020F0302020204030204"/>
              <a:ea typeface="Helvetica Neue"/>
              <a:cs typeface="Helvetica Neue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2983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366B0-E359-1AA4-6762-1C6286A09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Each dimension adds variability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E616D2-20EE-388D-266B-8F156DAE9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401303"/>
            <a:ext cx="7977510" cy="293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27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DE3EB-366C-0D34-F834-9194EBE2C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AB922-779B-790D-3695-51C8A27DA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084" y="1391768"/>
            <a:ext cx="10010274" cy="6831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01189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Next idea: give mandates, practices, tools, artifacts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21331DE-D56F-A930-C03F-E968B7EB9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4435" y="2515727"/>
            <a:ext cx="8447068" cy="2540309"/>
          </a:xfrm>
        </p:spPr>
        <p:txBody>
          <a:bodyPr>
            <a:noAutofit/>
          </a:bodyPr>
          <a:lstStyle/>
          <a:p>
            <a:pPr algn="l"/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Best practices</a:t>
            </a: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Mandates</a:t>
            </a: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Tools</a:t>
            </a: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Metrics</a:t>
            </a: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Prompts to eval those metrics</a:t>
            </a: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Curated datasets</a:t>
            </a:r>
          </a:p>
          <a:p>
            <a:pPr marL="285750" lvl="1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…</a:t>
            </a:r>
          </a:p>
          <a:p>
            <a:pPr lvl="1" algn="l"/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79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00000">
              <a:schemeClr val="bg2">
                <a:lumMod val="50000"/>
              </a:schemeClr>
            </a:gs>
            <a:gs pos="0">
              <a:schemeClr val="tx2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23D64B-292F-FE3C-6880-DA278047F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03B3F2-97DD-4656-786B-03EDAE30C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0832" y="2497216"/>
            <a:ext cx="7729496" cy="2121865"/>
          </a:xfrm>
        </p:spPr>
        <p:txBody>
          <a:bodyPr anchor="b">
            <a:normAutofit fontScale="90000"/>
          </a:bodyPr>
          <a:lstStyle/>
          <a:p>
            <a: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  <a:t>Mandates and tools </a:t>
            </a:r>
            <a:b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  <a:t>without a proper accountability structure </a:t>
            </a:r>
            <a:b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3000" dirty="0">
                <a:latin typeface="Segoe UI" panose="020B0502040204020203" pitchFamily="34" charset="0"/>
                <a:cs typeface="Segoe UI" panose="020B0502040204020203" pitchFamily="34" charset="0"/>
              </a:rPr>
              <a:t>shift responsibility</a:t>
            </a:r>
            <a:endParaRPr lang="en-US" sz="3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6817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DE6CC-D5BC-974F-8A39-1C24C4570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6D79D30-3F61-3557-4239-1B547F314B0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8297" y="1277293"/>
          <a:ext cx="11291586" cy="4312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9908">
                  <a:extLst>
                    <a:ext uri="{9D8B030D-6E8A-4147-A177-3AD203B41FA5}">
                      <a16:colId xmlns:a16="http://schemas.microsoft.com/office/drawing/2014/main" val="4227403937"/>
                    </a:ext>
                  </a:extLst>
                </a:gridCol>
                <a:gridCol w="1888370">
                  <a:extLst>
                    <a:ext uri="{9D8B030D-6E8A-4147-A177-3AD203B41FA5}">
                      <a16:colId xmlns:a16="http://schemas.microsoft.com/office/drawing/2014/main" val="1905143781"/>
                    </a:ext>
                  </a:extLst>
                </a:gridCol>
                <a:gridCol w="1603508">
                  <a:extLst>
                    <a:ext uri="{9D8B030D-6E8A-4147-A177-3AD203B41FA5}">
                      <a16:colId xmlns:a16="http://schemas.microsoft.com/office/drawing/2014/main" val="880698975"/>
                    </a:ext>
                  </a:extLst>
                </a:gridCol>
                <a:gridCol w="5159801">
                  <a:extLst>
                    <a:ext uri="{9D8B030D-6E8A-4147-A177-3AD203B41FA5}">
                      <a16:colId xmlns:a16="http://schemas.microsoft.com/office/drawing/2014/main" val="615577616"/>
                    </a:ext>
                  </a:extLst>
                </a:gridCol>
              </a:tblGrid>
              <a:tr h="544068">
                <a:tc>
                  <a:txBody>
                    <a:bodyPr/>
                    <a:lstStyle/>
                    <a:p>
                      <a:endParaRPr lang="en-US" sz="1600" b="0" dirty="0">
                        <a:solidFill>
                          <a:srgbClr val="005493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1.0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2.0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Software 3.0</a:t>
                      </a:r>
                    </a:p>
                  </a:txBody>
                  <a:tcPr marL="60452" marR="60452" marT="30226" marB="302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56096"/>
                  </a:ext>
                </a:extLst>
              </a:tr>
              <a:tr h="91289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 constitutes progress? </a:t>
                      </a:r>
                    </a:p>
                    <a:p>
                      <a:pPr algn="l"/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What’s an Iteration (sprint)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Features + bug fixes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Improve model quality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541224"/>
                  </a:ext>
                </a:extLst>
              </a:tr>
              <a:tr h="9138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How 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we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define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 quality?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Feature importance</a:t>
                      </a:r>
                    </a:p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Closed defects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Science +</a:t>
                      </a:r>
                    </a:p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customer value </a:t>
                      </a:r>
                    </a:p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But, somewhat arbitrary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409936"/>
                  </a:ext>
                </a:extLst>
              </a:tr>
              <a:tr h="91289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Who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(which personas / profile)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achieves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and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measures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progress?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Dev </a:t>
                      </a:r>
                      <a:r>
                        <a:rPr lang="en-US" sz="1400" dirty="0" err="1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</a:t>
                      </a: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QA </a:t>
                      </a:r>
                      <a:r>
                        <a:rPr lang="en-US" sz="1400" dirty="0" err="1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</a:t>
                      </a:r>
                      <a:endParaRPr lang="en-US" sz="1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ML Eng / </a:t>
                      </a:r>
                    </a:p>
                    <a:p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data scientists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508331"/>
                  </a:ext>
                </a:extLst>
              </a:tr>
              <a:tr h="10291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Which </a:t>
                      </a:r>
                      <a:r>
                        <a:rPr lang="en-US" sz="1600" b="1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engineering processes and practices </a:t>
                      </a:r>
                      <a:r>
                        <a:rPr lang="en-US" sz="1600" b="0" dirty="0">
                          <a:solidFill>
                            <a:srgbClr val="005493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do teams follow? 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Established practices.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Review / </a:t>
                      </a:r>
                      <a:r>
                        <a:rPr lang="en-US" sz="1400" dirty="0" err="1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apprv</a:t>
                      </a:r>
                      <a:endParaRPr lang="en-US" sz="1400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Clear RACI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Varied practices.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Less control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14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Clear RACI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?</a:t>
                      </a:r>
                    </a:p>
                  </a:txBody>
                  <a:tcPr marL="60452" marR="60452" marT="30226" marB="302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765604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146D6F4-FCAD-E907-01F2-145EDBA2943E}"/>
              </a:ext>
            </a:extLst>
          </p:cNvPr>
          <p:cNvSpPr txBox="1"/>
          <p:nvPr/>
        </p:nvSpPr>
        <p:spPr>
          <a:xfrm>
            <a:off x="6863643" y="1908290"/>
            <a:ext cx="2199204" cy="70301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1984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Improve AI agent quality + latency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D456AC-97AD-5BD9-B62F-9E69D978D3E6}"/>
              </a:ext>
            </a:extLst>
          </p:cNvPr>
          <p:cNvSpPr txBox="1"/>
          <p:nvPr/>
        </p:nvSpPr>
        <p:spPr>
          <a:xfrm>
            <a:off x="6802683" y="3661012"/>
            <a:ext cx="4501696" cy="7543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272873" hangingPunct="0">
              <a:spcBef>
                <a:spcPts val="350"/>
              </a:spcBef>
            </a:pPr>
            <a:r>
              <a:rPr lang="en-US" sz="1984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Dev: SW </a:t>
            </a:r>
            <a:r>
              <a:rPr lang="en-US" sz="1984" kern="0" dirty="0" err="1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eng</a:t>
            </a:r>
            <a:r>
              <a:rPr lang="en-US" sz="1984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, PMs, process owners</a:t>
            </a:r>
          </a:p>
          <a:p>
            <a:pPr defTabSz="272873" hangingPunct="0">
              <a:spcBef>
                <a:spcPts val="350"/>
              </a:spcBef>
            </a:pPr>
            <a:endParaRPr lang="en-US" sz="1984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76D334-DCE5-C125-F80C-3F23A41F5C0E}"/>
              </a:ext>
            </a:extLst>
          </p:cNvPr>
          <p:cNvSpPr txBox="1"/>
          <p:nvPr/>
        </p:nvSpPr>
        <p:spPr>
          <a:xfrm>
            <a:off x="6811999" y="4107961"/>
            <a:ext cx="4501696" cy="3976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1984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Eval: wide range of people and roles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943C6F-590B-5F02-F5A3-6A97678E8893}"/>
              </a:ext>
            </a:extLst>
          </p:cNvPr>
          <p:cNvSpPr txBox="1"/>
          <p:nvPr/>
        </p:nvSpPr>
        <p:spPr>
          <a:xfrm>
            <a:off x="6817613" y="4583394"/>
            <a:ext cx="4916564" cy="105964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272873" hangingPunct="0">
              <a:spcBef>
                <a:spcPts val="350"/>
              </a:spcBef>
            </a:pPr>
            <a:r>
              <a:rPr lang="en-US" sz="1984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Practices for dev, review, code </a:t>
            </a:r>
            <a:r>
              <a:rPr lang="en-US" sz="1984" kern="0" dirty="0" err="1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mgmt</a:t>
            </a:r>
            <a:r>
              <a:rPr lang="en-US" sz="1984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, docs, … still to emerge</a:t>
            </a:r>
          </a:p>
          <a:p>
            <a:pPr defTabSz="272873" hangingPunct="0">
              <a:spcBef>
                <a:spcPts val="350"/>
              </a:spcBef>
            </a:pPr>
            <a:r>
              <a:rPr lang="en-US" sz="1984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Unclear RACI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C318AA-D7E9-DFE8-BAFC-7DCF08E61E66}"/>
              </a:ext>
            </a:extLst>
          </p:cNvPr>
          <p:cNvSpPr txBox="1"/>
          <p:nvPr/>
        </p:nvSpPr>
        <p:spPr>
          <a:xfrm>
            <a:off x="6793368" y="2762209"/>
            <a:ext cx="5100420" cy="7543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defTabSz="272873" hangingPunct="0">
              <a:spcBef>
                <a:spcPts val="350"/>
              </a:spcBef>
            </a:pPr>
            <a:r>
              <a:rPr lang="en-US" sz="1984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Scorecard. </a:t>
            </a:r>
          </a:p>
          <a:p>
            <a:pPr defTabSz="272873" hangingPunct="0">
              <a:spcBef>
                <a:spcPts val="350"/>
              </a:spcBef>
            </a:pPr>
            <a:r>
              <a:rPr lang="en-US" sz="1984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Varying degree of maturity in measurement</a:t>
            </a:r>
          </a:p>
        </p:txBody>
      </p:sp>
    </p:spTree>
    <p:extLst>
      <p:ext uri="{BB962C8B-B14F-4D97-AF65-F5344CB8AC3E}">
        <p14:creationId xmlns:p14="http://schemas.microsoft.com/office/powerpoint/2010/main" val="371603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42EF46A-7B7A-94BF-F8CC-E8F628C4C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5707" y="1530575"/>
            <a:ext cx="6528816" cy="683108"/>
          </a:xfrm>
        </p:spPr>
        <p:txBody>
          <a:bodyPr>
            <a:normAutofit fontScale="90000"/>
          </a:bodyPr>
          <a:lstStyle/>
          <a:p>
            <a:pPr>
              <a:spcBef>
                <a:spcPts val="300"/>
              </a:spcBef>
            </a:pPr>
            <a:r>
              <a:rPr lang="en-US" dirty="0">
                <a:latin typeface="Segoe UI" panose="020B0502040204020203" pitchFamily="34" charset="0"/>
                <a:ea typeface="Ayuthaya" pitchFamily="2" charset="-34"/>
                <a:cs typeface="Segoe UI" panose="020B0502040204020203" pitchFamily="34" charset="0"/>
              </a:rPr>
              <a:t>Big problem = big opportunities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19884E-6D8A-CFF9-E92D-532B8E8BEC6F}"/>
              </a:ext>
            </a:extLst>
          </p:cNvPr>
          <p:cNvSpPr txBox="1"/>
          <p:nvPr/>
        </p:nvSpPr>
        <p:spPr>
          <a:xfrm>
            <a:off x="2482276" y="2651347"/>
            <a:ext cx="7211211" cy="2602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72873" hangingPunct="0">
              <a:spcBef>
                <a:spcPts val="300"/>
              </a:spcBef>
            </a:pPr>
            <a:r>
              <a:rPr lang="en-US" sz="2116" kern="0" dirty="0">
                <a:solidFill>
                  <a:srgbClr val="000000"/>
                </a:solidFill>
                <a:latin typeface="Segoe UI" panose="020B0502040204020203" pitchFamily="34" charset="0"/>
                <a:ea typeface="Ayuthaya" pitchFamily="2" charset="-34"/>
                <a:cs typeface="Segoe UI" panose="020B0502040204020203" pitchFamily="34" charset="0"/>
                <a:sym typeface="Helvetica Neue Medium"/>
              </a:rPr>
              <a:t>We need scientific rigor → but we can't have it at scale</a:t>
            </a:r>
          </a:p>
          <a:p>
            <a:pPr defTabSz="272873" hangingPunct="0">
              <a:spcBef>
                <a:spcPts val="300"/>
              </a:spcBef>
            </a:pPr>
            <a:r>
              <a:rPr lang="en-US" sz="2116" kern="0" dirty="0">
                <a:solidFill>
                  <a:srgbClr val="000000"/>
                </a:solidFill>
                <a:latin typeface="Segoe UI" panose="020B0502040204020203" pitchFamily="34" charset="0"/>
                <a:ea typeface="Ayuthaya" pitchFamily="2" charset="-34"/>
                <a:cs typeface="Segoe UI" panose="020B0502040204020203" pitchFamily="34" charset="0"/>
                <a:sym typeface="Helvetica Neue Medium"/>
              </a:rPr>
              <a:t> </a:t>
            </a:r>
          </a:p>
          <a:p>
            <a:pPr defTabSz="272873" hangingPunct="0">
              <a:spcBef>
                <a:spcPts val="300"/>
              </a:spcBef>
            </a:pPr>
            <a:r>
              <a:rPr lang="en-US" sz="2116" kern="0" dirty="0">
                <a:solidFill>
                  <a:srgbClr val="000000"/>
                </a:solidFill>
                <a:latin typeface="Segoe UI" panose="020B0502040204020203" pitchFamily="34" charset="0"/>
                <a:ea typeface="Ayuthaya" pitchFamily="2" charset="-34"/>
                <a:cs typeface="Segoe UI" panose="020B0502040204020203" pitchFamily="34" charset="0"/>
                <a:sym typeface="Helvetica Neue Medium"/>
              </a:rPr>
              <a:t>Mandates mean well → but they can shift responsibility </a:t>
            </a:r>
          </a:p>
          <a:p>
            <a:pPr defTabSz="272873" hangingPunct="0">
              <a:spcBef>
                <a:spcPts val="300"/>
              </a:spcBef>
            </a:pPr>
            <a:endParaRPr lang="en-US" sz="2116" kern="0" dirty="0">
              <a:solidFill>
                <a:srgbClr val="000000"/>
              </a:solidFill>
              <a:latin typeface="Segoe UI" panose="020B0502040204020203" pitchFamily="34" charset="0"/>
              <a:ea typeface="Ayuthaya" pitchFamily="2" charset="-34"/>
              <a:cs typeface="Segoe UI" panose="020B0502040204020203" pitchFamily="34" charset="0"/>
              <a:sym typeface="Helvetica Neue Medium"/>
            </a:endParaRPr>
          </a:p>
          <a:p>
            <a:pPr defTabSz="272873" hangingPunct="0">
              <a:spcBef>
                <a:spcPts val="300"/>
              </a:spcBef>
            </a:pPr>
            <a:r>
              <a:rPr lang="en-US" sz="2116" kern="0" dirty="0">
                <a:solidFill>
                  <a:srgbClr val="000000"/>
                </a:solidFill>
                <a:latin typeface="Segoe UI" panose="020B0502040204020203" pitchFamily="34" charset="0"/>
                <a:ea typeface="Ayuthaya" pitchFamily="2" charset="-34"/>
                <a:cs typeface="Segoe UI" panose="020B0502040204020203" pitchFamily="34" charset="0"/>
                <a:sym typeface="Helvetica Neue Medium"/>
              </a:rPr>
              <a:t>Centers of Excellence → do they scale? </a:t>
            </a:r>
          </a:p>
          <a:p>
            <a:pPr defTabSz="272873" hangingPunct="0">
              <a:spcBef>
                <a:spcPts val="300"/>
              </a:spcBef>
            </a:pPr>
            <a:endParaRPr lang="en-US" sz="2116" kern="0" dirty="0">
              <a:solidFill>
                <a:srgbClr val="000000"/>
              </a:solidFill>
              <a:latin typeface="Segoe UI" panose="020B0502040204020203" pitchFamily="34" charset="0"/>
              <a:ea typeface="Ayuthaya" pitchFamily="2" charset="-34"/>
              <a:cs typeface="Segoe UI" panose="020B0502040204020203" pitchFamily="34" charset="0"/>
              <a:sym typeface="Helvetica Neue Medium"/>
            </a:endParaRPr>
          </a:p>
          <a:p>
            <a:pPr defTabSz="272873" hangingPunct="0">
              <a:spcBef>
                <a:spcPts val="300"/>
              </a:spcBef>
            </a:pPr>
            <a:r>
              <a:rPr lang="en-US" sz="2116" kern="0" dirty="0">
                <a:solidFill>
                  <a:srgbClr val="000000"/>
                </a:solidFill>
                <a:latin typeface="Segoe UI" panose="020B0502040204020203" pitchFamily="34" charset="0"/>
                <a:ea typeface="Ayuthaya" pitchFamily="2" charset="-34"/>
                <a:cs typeface="Segoe UI" panose="020B0502040204020203" pitchFamily="34" charset="0"/>
                <a:sym typeface="Helvetica Neue Medium"/>
              </a:rPr>
              <a:t>Wait for ecosystem maturity → we're shipping now</a:t>
            </a:r>
          </a:p>
        </p:txBody>
      </p:sp>
    </p:spTree>
    <p:extLst>
      <p:ext uri="{BB962C8B-B14F-4D97-AF65-F5344CB8AC3E}">
        <p14:creationId xmlns:p14="http://schemas.microsoft.com/office/powerpoint/2010/main" val="118050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833C01-1829-2A87-7101-1A5FC925B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743" y="1503679"/>
            <a:ext cx="6528816" cy="68310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Call to action: what can we do? </a:t>
            </a:r>
            <a:b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A lot, actually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E3A1EC-BB7F-C363-F512-46B8E51D44D4}"/>
              </a:ext>
            </a:extLst>
          </p:cNvPr>
          <p:cNvSpPr txBox="1"/>
          <p:nvPr/>
        </p:nvSpPr>
        <p:spPr>
          <a:xfrm>
            <a:off x="717582" y="2547226"/>
            <a:ext cx="7647233" cy="1800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1587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The two simplest and most effective solutions:</a:t>
            </a:r>
          </a:p>
          <a:p>
            <a:pPr marL="257175" indent="-257175" defTabSz="272873" hangingPunct="0">
              <a:spcBef>
                <a:spcPts val="1850"/>
              </a:spcBef>
              <a:buFontTx/>
              <a:buAutoNum type="arabicPeriod"/>
            </a:pPr>
            <a:r>
              <a:rPr lang="en-US" sz="1587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Naming things right.</a:t>
            </a:r>
            <a:r>
              <a:rPr lang="en-US" sz="1587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 “Eval” --&gt; </a:t>
            </a:r>
            <a:r>
              <a:rPr lang="en-US" sz="1587" i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“Estimation of a random variable”</a:t>
            </a:r>
          </a:p>
          <a:p>
            <a:pPr marL="257175" indent="-257175" defTabSz="272873" hangingPunct="0">
              <a:spcBef>
                <a:spcPts val="1850"/>
              </a:spcBef>
              <a:buFontTx/>
              <a:buAutoNum type="arabicPeriod"/>
            </a:pPr>
            <a:r>
              <a:rPr lang="en-US" sz="1587" b="1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Asking the question. </a:t>
            </a:r>
          </a:p>
          <a:p>
            <a:pPr marL="257175" indent="-257175" defTabSz="272873" hangingPunct="0">
              <a:spcBef>
                <a:spcPts val="1850"/>
              </a:spcBef>
              <a:buFontTx/>
              <a:buAutoNum type="arabicPeriod"/>
            </a:pPr>
            <a:endParaRPr lang="en-US" sz="1587" i="1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C07182-0E5B-249C-C7FF-778897ECCA6B}"/>
              </a:ext>
            </a:extLst>
          </p:cNvPr>
          <p:cNvGrpSpPr/>
          <p:nvPr/>
        </p:nvGrpSpPr>
        <p:grpSpPr>
          <a:xfrm>
            <a:off x="1684076" y="1693725"/>
            <a:ext cx="9878669" cy="3900373"/>
            <a:chOff x="3368152" y="1063350"/>
            <a:chExt cx="19757338" cy="7800746"/>
          </a:xfrm>
        </p:grpSpPr>
        <p:sp>
          <p:nvSpPr>
            <p:cNvPr id="2" name="Title 3">
              <a:extLst>
                <a:ext uri="{FF2B5EF4-FFF2-40B4-BE49-F238E27FC236}">
                  <a16:creationId xmlns:a16="http://schemas.microsoft.com/office/drawing/2014/main" id="{1EC32F8F-8F68-0F82-26CB-D757A3F2B9D1}"/>
                </a:ext>
              </a:extLst>
            </p:cNvPr>
            <p:cNvSpPr txBox="1">
              <a:spLocks/>
            </p:cNvSpPr>
            <p:nvPr/>
          </p:nvSpPr>
          <p:spPr>
            <a:xfrm>
              <a:off x="3368152" y="5673877"/>
              <a:ext cx="14486021" cy="319021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12888" tIns="12888" rIns="12888" bIns="12888" anchor="ctr">
              <a:normAutofit/>
            </a:bodyPr>
            <a:lstStyle>
              <a:lvl1pPr marL="0" marR="0" indent="0" algn="ctr" defTabSz="545746" rtl="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0" b="0" i="0" u="none" strike="noStrike" cap="none" spc="0" baseline="0">
                  <a:solidFill>
                    <a:srgbClr val="011893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  <a:lvl2pPr marL="0" marR="0" indent="0" algn="ctr" defTabSz="545746" rtl="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0" b="0" i="0" u="none" strike="noStrike" cap="none" spc="0" baseline="0">
                  <a:solidFill>
                    <a:srgbClr val="000000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2pPr>
              <a:lvl3pPr marL="0" marR="0" indent="0" algn="ctr" defTabSz="545746" rtl="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0" b="0" i="0" u="none" strike="noStrike" cap="none" spc="0" baseline="0">
                  <a:solidFill>
                    <a:srgbClr val="000000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3pPr>
              <a:lvl4pPr marL="0" marR="0" indent="0" algn="ctr" defTabSz="545746" rtl="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0" b="0" i="0" u="none" strike="noStrike" cap="none" spc="0" baseline="0">
                  <a:solidFill>
                    <a:srgbClr val="000000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4pPr>
              <a:lvl5pPr marL="0" marR="0" indent="0" algn="ctr" defTabSz="545746" rtl="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0" b="0" i="0" u="none" strike="noStrike" cap="none" spc="0" baseline="0">
                  <a:solidFill>
                    <a:srgbClr val="000000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5pPr>
              <a:lvl6pPr marL="0" marR="0" indent="0" algn="ctr" defTabSz="545746" rtl="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0" b="0" i="0" u="none" strike="noStrike" cap="none" spc="0" baseline="0">
                  <a:solidFill>
                    <a:srgbClr val="000000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6pPr>
              <a:lvl7pPr marL="0" marR="0" indent="0" algn="ctr" defTabSz="545746" rtl="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0" b="0" i="0" u="none" strike="noStrike" cap="none" spc="0" baseline="0">
                  <a:solidFill>
                    <a:srgbClr val="000000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7pPr>
              <a:lvl8pPr marL="0" marR="0" indent="0" algn="ctr" defTabSz="545746" rtl="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0" b="0" i="0" u="none" strike="noStrike" cap="none" spc="0" baseline="0">
                  <a:solidFill>
                    <a:srgbClr val="000000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8pPr>
              <a:lvl9pPr marL="0" marR="0" indent="0" algn="ctr" defTabSz="545746" rtl="0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7200" b="0" i="0" u="none" strike="noStrike" cap="none" spc="0" baseline="0">
                  <a:solidFill>
                    <a:srgbClr val="000000"/>
                  </a:solidFill>
                  <a:uFillTx/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9pPr>
            </a:lstStyle>
            <a:p>
              <a:pPr algn="l" defTabSz="272873"/>
              <a:r>
                <a:rPr lang="en-US" sz="2380" kern="0" dirty="0">
                  <a:solidFill>
                    <a:srgbClr val="00B05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How “reliable” is this measure (and its color)?</a:t>
              </a:r>
              <a:br>
                <a:rPr lang="en-US" sz="2380" kern="0" dirty="0">
                  <a:solidFill>
                    <a:srgbClr val="00B05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</a:br>
              <a:r>
                <a:rPr lang="en-US" sz="2380" kern="0" dirty="0">
                  <a:solidFill>
                    <a:srgbClr val="00B05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Which range would you be comfortable telling your customer?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12845BB-1D33-E2B5-0654-CD3976A2F867}"/>
                </a:ext>
              </a:extLst>
            </p:cNvPr>
            <p:cNvSpPr/>
            <p:nvPr/>
          </p:nvSpPr>
          <p:spPr>
            <a:xfrm>
              <a:off x="18821260" y="2049473"/>
              <a:ext cx="3160237" cy="237969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72873" hangingPunct="0">
                <a:spcBef>
                  <a:spcPts val="1850"/>
                </a:spcBef>
              </a:pPr>
              <a:r>
                <a:rPr lang="en-US" sz="4364" b="1" kern="0" dirty="0">
                  <a:solidFill>
                    <a:srgbClr val="FFFFFF"/>
                  </a:solidFill>
                  <a:latin typeface="Avenir Next" panose="020B0503020202020204" pitchFamily="34" charset="0"/>
                  <a:ea typeface="Helvetica Neue"/>
                  <a:cs typeface="Helvetica Neue"/>
                  <a:sym typeface="Helvetica Neue Medium"/>
                </a:rPr>
                <a:t>89%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8AE8910-6340-4762-8DDB-14C1396B08DD}"/>
                </a:ext>
              </a:extLst>
            </p:cNvPr>
            <p:cNvSpPr txBox="1"/>
            <p:nvPr/>
          </p:nvSpPr>
          <p:spPr>
            <a:xfrm>
              <a:off x="17854174" y="1063350"/>
              <a:ext cx="5271316" cy="8358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272873" hangingPunct="0">
                <a:spcBef>
                  <a:spcPts val="1850"/>
                </a:spcBef>
              </a:pPr>
              <a:r>
                <a:rPr lang="en-US" sz="2116" b="1" kern="0" dirty="0">
                  <a:solidFill>
                    <a:srgbClr val="00B050"/>
                  </a:solidFill>
                  <a:latin typeface="Avenir Next" panose="020B0503020202020204" pitchFamily="34" charset="0"/>
                  <a:ea typeface="Helvetica Neue Medium"/>
                  <a:cs typeface="Helvetica Neue Medium"/>
                  <a:sym typeface="Helvetica Neue Medium"/>
                </a:rPr>
                <a:t>Technical accuracy</a:t>
              </a:r>
            </a:p>
          </p:txBody>
        </p:sp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D663A04B-4982-2119-8901-3C918E8DA6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99923" y="5968035"/>
              <a:ext cx="4344091" cy="28960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580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870D0-90C3-638F-3969-3E4F95E8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C41D86-7721-3BC5-D051-B9270D7E0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254" y="1536147"/>
            <a:ext cx="8564504" cy="683108"/>
          </a:xfrm>
        </p:spPr>
        <p:txBody>
          <a:bodyPr>
            <a:normAutofit fontScale="90000"/>
          </a:bodyPr>
          <a:lstStyle/>
          <a:p>
            <a:pPr algn="l">
              <a:spcBef>
                <a:spcPts val="300"/>
              </a:spcBef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Put science – and a sprinkle of process - back into engineering, at scale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8FD0DE-1E93-2A09-D578-44B14F785CD5}"/>
              </a:ext>
            </a:extLst>
          </p:cNvPr>
          <p:cNvSpPr txBox="1"/>
          <p:nvPr/>
        </p:nvSpPr>
        <p:spPr>
          <a:xfrm>
            <a:off x="842632" y="2576293"/>
            <a:ext cx="9422821" cy="3006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272873" hangingPunct="0">
              <a:spcBef>
                <a:spcPts val="300"/>
              </a:spcBef>
              <a:spcAft>
                <a:spcPts val="661"/>
              </a:spcAft>
            </a:pPr>
            <a:r>
              <a:rPr lang="en-US" sz="1587" b="1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We can’t put reliable data scientists in every team. But we have to scale quickly.</a:t>
            </a:r>
            <a:endParaRPr lang="en-US" sz="1587" kern="0" dirty="0">
              <a:solidFill>
                <a:srgbClr val="000000"/>
              </a:solidFill>
              <a:latin typeface="Avenir Next" panose="020B0503020202020204" pitchFamily="34" charset="0"/>
              <a:ea typeface="Arial" panose="020B0604020202020204" pitchFamily="34" charset="0"/>
              <a:cs typeface="Helvetica Neue Medium"/>
              <a:sym typeface="Helvetica Neue Medium"/>
            </a:endParaRPr>
          </a:p>
          <a:p>
            <a:pPr defTabSz="272873" hangingPunct="0">
              <a:spcBef>
                <a:spcPts val="300"/>
              </a:spcBef>
              <a:spcAft>
                <a:spcPts val="331"/>
              </a:spcAft>
            </a:pPr>
            <a:endParaRPr lang="en-US" sz="1322" kern="0" dirty="0">
              <a:solidFill>
                <a:srgbClr val="000000"/>
              </a:solidFill>
              <a:latin typeface="Avenir Next" panose="020B0503020202020204" pitchFamily="34" charset="0"/>
              <a:ea typeface="Arial" panose="020B0604020202020204" pitchFamily="34" charset="0"/>
              <a:cs typeface="Helvetica Neue Medium"/>
              <a:sym typeface="Helvetica Neue Medium"/>
            </a:endParaRPr>
          </a:p>
          <a:p>
            <a:pPr defTabSz="272873" hangingPunct="0">
              <a:spcBef>
                <a:spcPts val="300"/>
              </a:spcBef>
              <a:spcAft>
                <a:spcPts val="331"/>
              </a:spcAft>
            </a:pPr>
            <a:r>
              <a:rPr lang="en-US" sz="1587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We build </a:t>
            </a:r>
            <a:r>
              <a:rPr lang="en-US" sz="1587" i="1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scaffolding</a:t>
            </a:r>
            <a:r>
              <a:rPr lang="en-US" sz="1587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 that guides teams toward rigor:</a:t>
            </a:r>
          </a:p>
          <a:p>
            <a:pPr defTabSz="272873" hangingPunct="0">
              <a:spcBef>
                <a:spcPts val="300"/>
              </a:spcBef>
              <a:spcAft>
                <a:spcPts val="331"/>
              </a:spcAft>
            </a:pPr>
            <a:endParaRPr lang="en-US" sz="1587" kern="0" dirty="0">
              <a:solidFill>
                <a:srgbClr val="000000"/>
              </a:solidFill>
              <a:latin typeface="Avenir Next" panose="020B0503020202020204" pitchFamily="34" charset="0"/>
              <a:ea typeface="Arial" panose="020B0604020202020204" pitchFamily="34" charset="0"/>
              <a:cs typeface="Helvetica Neue Medium"/>
              <a:sym typeface="Helvetica Neue Medium"/>
            </a:endParaRPr>
          </a:p>
          <a:p>
            <a:pPr marL="226691" indent="-226691" defTabSz="272873" hangingPunct="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587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Methods that </a:t>
            </a:r>
            <a:r>
              <a:rPr lang="en-US" sz="1587" b="1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force the right questions</a:t>
            </a:r>
            <a:r>
              <a:rPr lang="en-US" sz="1587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 — self-reflection</a:t>
            </a:r>
          </a:p>
          <a:p>
            <a:pPr marL="226691" indent="-226691" defTabSz="272873" hangingPunct="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587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Agents that know science of eval and team up with you</a:t>
            </a:r>
          </a:p>
          <a:p>
            <a:pPr marL="528946" lvl="1" indent="-226691" defTabSz="272873" hangingPunct="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587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helps you make sure decisions are well grounded,  </a:t>
            </a:r>
            <a:r>
              <a:rPr lang="en-US" sz="1587" b="1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intentional</a:t>
            </a:r>
            <a:r>
              <a:rPr lang="en-US" sz="1587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, explicit, documented, reviewed</a:t>
            </a:r>
          </a:p>
          <a:p>
            <a:pPr marL="226691" indent="-226691" defTabSz="272873" hangingPunct="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sz="1587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Reporting practices that </a:t>
            </a:r>
            <a:r>
              <a:rPr lang="en-US" sz="1587" b="1" kern="0" dirty="0">
                <a:solidFill>
                  <a:srgbClr val="000000"/>
                </a:solidFill>
                <a:latin typeface="Avenir Next" panose="020B0503020202020204" pitchFamily="34" charset="0"/>
                <a:ea typeface="Arial" panose="020B0604020202020204" pitchFamily="34" charset="0"/>
                <a:cs typeface="Helvetica Neue Medium"/>
                <a:sym typeface="Helvetica Neue Medium"/>
              </a:rPr>
              <a:t>make clear what we know and what we don’t know</a:t>
            </a:r>
          </a:p>
          <a:p>
            <a:pPr defTabSz="272873" hangingPunct="0">
              <a:spcBef>
                <a:spcPts val="300"/>
              </a:spcBef>
              <a:spcAft>
                <a:spcPts val="331"/>
              </a:spcAft>
            </a:pPr>
            <a:endParaRPr lang="en-US" sz="1587" b="1" kern="0" dirty="0">
              <a:solidFill>
                <a:srgbClr val="000000"/>
              </a:solidFill>
              <a:latin typeface="Avenir Next" panose="020B0503020202020204" pitchFamily="34" charset="0"/>
              <a:ea typeface="Arial" panose="020B0604020202020204" pitchFamily="34" charset="0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434926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CC7AD-31C9-771F-5542-F6473A67A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DF83BEB-AF47-B6D6-7697-501607F22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083" y="1302089"/>
            <a:ext cx="5748867" cy="4253823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A565196-CA53-CC0A-9225-329C375E1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695" y="1631798"/>
            <a:ext cx="4317042" cy="68310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Example: Worksheets as thinking tools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D2AB1C-A95D-7FBA-9C75-DFC0A530840B}"/>
              </a:ext>
            </a:extLst>
          </p:cNvPr>
          <p:cNvSpPr txBox="1"/>
          <p:nvPr/>
        </p:nvSpPr>
        <p:spPr>
          <a:xfrm>
            <a:off x="637585" y="2850982"/>
            <a:ext cx="3480450" cy="1410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And quick review / feedback</a:t>
            </a:r>
          </a:p>
          <a:p>
            <a:pPr defTabSz="272873" hangingPunct="0">
              <a:spcBef>
                <a:spcPts val="1850"/>
              </a:spcBef>
            </a:pPr>
            <a:endParaRPr lang="en-US" kern="0" dirty="0">
              <a:solidFill>
                <a:srgbClr val="000000"/>
              </a:solidFill>
              <a:latin typeface="Segoe UI" panose="020B0502040204020203" pitchFamily="34" charset="0"/>
              <a:ea typeface="Helvetica Neue Medium"/>
              <a:cs typeface="Segoe UI" panose="020B0502040204020203" pitchFamily="34" charset="0"/>
              <a:sym typeface="Helvetica Neue Medium"/>
            </a:endParaRPr>
          </a:p>
          <a:p>
            <a:pPr defTabSz="272873" hangingPunct="0">
              <a:spcBef>
                <a:spcPts val="1850"/>
              </a:spcBef>
            </a:pPr>
            <a:r>
              <a:rPr lang="en-US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Elicit what we do not know</a:t>
            </a:r>
          </a:p>
        </p:txBody>
      </p:sp>
    </p:spTree>
    <p:extLst>
      <p:ext uri="{BB962C8B-B14F-4D97-AF65-F5344CB8AC3E}">
        <p14:creationId xmlns:p14="http://schemas.microsoft.com/office/powerpoint/2010/main" val="41668106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8AAB5-B8BE-85E4-BF4D-3A1A90E8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3C14C4-76CD-0583-3AA6-E0F0120C7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979" y="1383070"/>
            <a:ext cx="6208295" cy="683108"/>
          </a:xfrm>
        </p:spPr>
        <p:txBody>
          <a:bodyPr>
            <a:normAutofit fontScale="90000"/>
          </a:bodyPr>
          <a:lstStyle/>
          <a:p>
            <a:pPr>
              <a:spcBef>
                <a:spcPts val="300"/>
              </a:spcBef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Example (2): AI Eval Center of Excellence – at your fingertips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46C8EA-4150-770F-9B4B-CAFCC088AAF1}"/>
              </a:ext>
            </a:extLst>
          </p:cNvPr>
          <p:cNvSpPr txBox="1"/>
          <p:nvPr/>
        </p:nvSpPr>
        <p:spPr>
          <a:xfrm>
            <a:off x="832350" y="2435476"/>
            <a:ext cx="5289552" cy="3086679"/>
          </a:xfrm>
          <a:prstGeom prst="rect">
            <a:avLst/>
          </a:prstGeom>
          <a:solidFill>
            <a:schemeClr val="bg1"/>
          </a:solidFill>
          <a:ln w="38100">
            <a:solidFill>
              <a:srgbClr val="011893"/>
            </a:solidFill>
          </a:ln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300"/>
              </a:spcBef>
            </a:pPr>
            <a:r>
              <a:rPr lang="en-US" sz="1587" kern="0" dirty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Fills the worksheet from “eval” reports and conversations with teams</a:t>
            </a:r>
          </a:p>
          <a:p>
            <a:pPr defTabSz="272873" hangingPunct="0">
              <a:spcBef>
                <a:spcPts val="300"/>
              </a:spcBef>
            </a:pPr>
            <a:endParaRPr lang="en-US" sz="1587" kern="0" dirty="0">
              <a:solidFill>
                <a:srgbClr val="000000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defTabSz="272873" hangingPunct="0">
              <a:spcBef>
                <a:spcPts val="300"/>
              </a:spcBef>
            </a:pPr>
            <a:r>
              <a:rPr lang="en-US" sz="1587" kern="0" dirty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Aware of “good” principles and company’s practices</a:t>
            </a:r>
          </a:p>
          <a:p>
            <a:pPr defTabSz="272873" hangingPunct="0">
              <a:spcBef>
                <a:spcPts val="300"/>
              </a:spcBef>
            </a:pPr>
            <a:endParaRPr lang="en-US" sz="1587" kern="0" dirty="0">
              <a:solidFill>
                <a:srgbClr val="000000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defTabSz="272873" hangingPunct="0">
              <a:spcBef>
                <a:spcPts val="300"/>
              </a:spcBef>
            </a:pPr>
            <a:r>
              <a:rPr lang="en-US" sz="1587" kern="0" dirty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Guides and trains by example, in the process, suggests improvements</a:t>
            </a:r>
          </a:p>
          <a:p>
            <a:pPr defTabSz="272873" hangingPunct="0">
              <a:spcBef>
                <a:spcPts val="300"/>
              </a:spcBef>
            </a:pPr>
            <a:endParaRPr lang="en-US" sz="1587" kern="0" dirty="0">
              <a:solidFill>
                <a:srgbClr val="000000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defTabSz="272873" hangingPunct="0">
              <a:spcBef>
                <a:spcPts val="300"/>
              </a:spcBef>
            </a:pPr>
            <a:r>
              <a:rPr lang="en-US" sz="1587" kern="0" dirty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Captures collective insights</a:t>
            </a:r>
          </a:p>
          <a:p>
            <a:pPr defTabSz="272873" hangingPunct="0">
              <a:spcBef>
                <a:spcPts val="300"/>
              </a:spcBef>
            </a:pPr>
            <a:endParaRPr lang="en-US" sz="1587" kern="0" dirty="0">
              <a:solidFill>
                <a:srgbClr val="000000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  <a:p>
            <a:pPr defTabSz="272873" hangingPunct="0">
              <a:spcBef>
                <a:spcPts val="300"/>
              </a:spcBef>
            </a:pPr>
            <a:r>
              <a:rPr lang="en-US" sz="1587" kern="0" dirty="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rPr>
              <a:t>Helps decision maker</a:t>
            </a:r>
          </a:p>
        </p:txBody>
      </p:sp>
    </p:spTree>
    <p:extLst>
      <p:ext uri="{BB962C8B-B14F-4D97-AF65-F5344CB8AC3E}">
        <p14:creationId xmlns:p14="http://schemas.microsoft.com/office/powerpoint/2010/main" val="154948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ECF1A-2DC9-8856-EFF9-5F7878121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D008A7-7B92-5A19-61BD-0F10C5DB0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558" y="3169909"/>
            <a:ext cx="4144207" cy="242732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E1A9C43-9691-8EFD-4A6D-1F342297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728" y="1485664"/>
            <a:ext cx="8030772" cy="683108"/>
          </a:xfrm>
        </p:spPr>
        <p:txBody>
          <a:bodyPr>
            <a:normAutofit fontScale="90000"/>
          </a:bodyPr>
          <a:lstStyle/>
          <a:p>
            <a:pPr>
              <a:spcBef>
                <a:spcPts val="300"/>
              </a:spcBef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RACI and estimation as a first-class citizen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9B4CA8-1DB2-72A7-E769-544672D3C632}"/>
              </a:ext>
            </a:extLst>
          </p:cNvPr>
          <p:cNvSpPr txBox="1"/>
          <p:nvPr/>
        </p:nvSpPr>
        <p:spPr>
          <a:xfrm>
            <a:off x="433137" y="2550610"/>
            <a:ext cx="7517276" cy="1933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72873" hangingPunct="0">
              <a:spcBef>
                <a:spcPts val="1850"/>
              </a:spcBef>
            </a:pPr>
            <a:r>
              <a:rPr lang="en-US" sz="2200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 Medium"/>
                <a:cs typeface="Helvetica Neue Medium"/>
                <a:sym typeface="Helvetica Neue Medium"/>
              </a:rPr>
              <a:t>Each “box” has to have a person/team accountable for statements about its quality</a:t>
            </a:r>
          </a:p>
          <a:p>
            <a:pPr defTabSz="272873" hangingPunct="0">
              <a:spcBef>
                <a:spcPts val="1850"/>
              </a:spcBef>
            </a:pPr>
            <a:endParaRPr lang="en-US" sz="2200" kern="0" dirty="0">
              <a:solidFill>
                <a:srgbClr val="000000"/>
              </a:solidFill>
              <a:latin typeface="Avenir Next" panose="020B0503020202020204" pitchFamily="34" charset="0"/>
              <a:ea typeface="Helvetica Neue Medium"/>
              <a:cs typeface="Helvetica Neue Medium"/>
              <a:sym typeface="Helvetica Neue Medium"/>
            </a:endParaRPr>
          </a:p>
          <a:p>
            <a:pPr defTabSz="272873" hangingPunct="0">
              <a:spcBef>
                <a:spcPts val="1850"/>
              </a:spcBef>
            </a:pPr>
            <a:r>
              <a:rPr lang="en-US" sz="2200" kern="0" dirty="0">
                <a:solidFill>
                  <a:srgbClr val="000000"/>
                </a:solidFill>
                <a:latin typeface="Avenir Next" panose="020B0503020202020204" pitchFamily="34" charset="0"/>
                <a:ea typeface="Helvetica Neue Medium"/>
                <a:cs typeface="Helvetica Neue Medium"/>
                <a:sym typeface="Helvetica Neue Medium"/>
              </a:rPr>
              <a:t>Make estimation as important and structured as dev</a:t>
            </a:r>
          </a:p>
        </p:txBody>
      </p:sp>
    </p:spTree>
    <p:extLst>
      <p:ext uri="{BB962C8B-B14F-4D97-AF65-F5344CB8AC3E}">
        <p14:creationId xmlns:p14="http://schemas.microsoft.com/office/powerpoint/2010/main" val="27786539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70E0C-DB0B-7157-FDCF-C2D3D1B94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042" y="1448693"/>
            <a:ext cx="10357906" cy="48148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Reusing and adapting good engineering practices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BFAB70C-50DE-72A5-EE2B-CCF1F34537B0}"/>
              </a:ext>
            </a:extLst>
          </p:cNvPr>
          <p:cNvSpPr txBox="1">
            <a:spLocks/>
          </p:cNvSpPr>
          <p:nvPr/>
        </p:nvSpPr>
        <p:spPr>
          <a:xfrm>
            <a:off x="872290" y="2845991"/>
            <a:ext cx="10329110" cy="2534717"/>
          </a:xfrm>
          <a:prstGeom prst="rect">
            <a:avLst/>
          </a:prstGeom>
        </p:spPr>
        <p:txBody>
          <a:bodyPr vert="horz" lIns="60452" tIns="30226" rIns="60452" bIns="30226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Next" panose="020B0503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-114300" defTabSz="457200">
              <a:spcBef>
                <a:spcPts val="300"/>
              </a:spcBef>
            </a:pPr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Which abstractions should be “first class” citizens? Which ones allow us to isolate problems and sources of variability? </a:t>
            </a:r>
          </a:p>
          <a:p>
            <a:pPr marL="228600" lvl="1" indent="-114300" defTabSz="457200">
              <a:spcBef>
                <a:spcPts val="300"/>
              </a:spcBef>
            </a:pPr>
            <a:r>
              <a:rPr lang="en-US" sz="1700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Assertions and Exception – avoiding silent failures</a:t>
            </a:r>
          </a:p>
          <a:p>
            <a:pPr marL="228600" lvl="1" indent="-114300" defTabSz="457200">
              <a:spcBef>
                <a:spcPts val="300"/>
              </a:spcBef>
            </a:pPr>
            <a:r>
              <a:rPr lang="en-US" sz="1700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Desirable execution paths</a:t>
            </a:r>
          </a:p>
          <a:p>
            <a:pPr marL="228600" lvl="1" indent="-114300" defTabSz="457200">
              <a:spcBef>
                <a:spcPts val="300"/>
              </a:spcBef>
            </a:pPr>
            <a:r>
              <a:rPr lang="en-US" sz="1700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Logging</a:t>
            </a:r>
          </a:p>
          <a:p>
            <a:pPr marL="114300" indent="-114300" defTabSz="457200">
              <a:spcBef>
                <a:spcPts val="300"/>
              </a:spcBef>
            </a:pPr>
            <a:r>
              <a:rPr lang="en-US" dirty="0">
                <a:solidFill>
                  <a:srgbClr val="000000"/>
                </a:solidFill>
                <a:latin typeface="Segoe UI" panose="020B0502040204020203" pitchFamily="34" charset="0"/>
                <a:ea typeface="Helvetica Neue"/>
                <a:cs typeface="Segoe UI" panose="020B0502040204020203" pitchFamily="34" charset="0"/>
                <a:sym typeface="Helvetica Neue Medium"/>
              </a:rPr>
              <a:t>Reporting dashboard (that show uncertainty)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53A192-97E1-C551-D460-166105ED64D7}"/>
              </a:ext>
            </a:extLst>
          </p:cNvPr>
          <p:cNvSpPr txBox="1"/>
          <p:nvPr/>
        </p:nvSpPr>
        <p:spPr>
          <a:xfrm>
            <a:off x="872290" y="2241889"/>
            <a:ext cx="6100010" cy="6155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defTabSz="272873" hangingPunct="0">
              <a:spcBef>
                <a:spcPts val="300"/>
              </a:spcBef>
            </a:pPr>
            <a:r>
              <a:rPr lang="en-US" sz="16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Agents are </a:t>
            </a:r>
            <a:r>
              <a:rPr lang="en-US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complex</a:t>
            </a:r>
            <a:r>
              <a:rPr lang="en-US" sz="1600" kern="0" dirty="0">
                <a:solidFill>
                  <a:srgbClr val="000000"/>
                </a:solidFill>
                <a:latin typeface="Segoe UI" panose="020B0502040204020203" pitchFamily="34" charset="0"/>
                <a:ea typeface="Helvetica Neue Medium"/>
                <a:cs typeface="Segoe UI" panose="020B0502040204020203" pitchFamily="34" charset="0"/>
                <a:sym typeface="Helvetica Neue Medium"/>
              </a:rPr>
              <a:t> distributed systems – and we have experience in building them right</a:t>
            </a:r>
          </a:p>
        </p:txBody>
      </p:sp>
    </p:spTree>
    <p:extLst>
      <p:ext uri="{BB962C8B-B14F-4D97-AF65-F5344CB8AC3E}">
        <p14:creationId xmlns:p14="http://schemas.microsoft.com/office/powerpoint/2010/main" val="40255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pAccent"/>
          <p:cNvSpPr/>
          <p:nvPr/>
        </p:nvSpPr>
        <p:spPr>
          <a:xfrm>
            <a:off x="0" y="0"/>
            <a:ext cx="12192000" cy="36576"/>
          </a:xfrm>
          <a:prstGeom prst="rect">
            <a:avLst/>
          </a:prstGeom>
          <a:solidFill>
            <a:srgbClr val="2DD4B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Badge"/>
          <p:cNvSpPr/>
          <p:nvPr/>
        </p:nvSpPr>
        <p:spPr>
          <a:xfrm>
            <a:off x="1371600" y="2834640"/>
            <a:ext cx="1005840" cy="594360"/>
          </a:xfrm>
          <a:prstGeom prst="roundRect">
            <a:avLst>
              <a:gd name="adj" fmla="val 16667"/>
            </a:avLst>
          </a:prstGeom>
          <a:solidFill>
            <a:srgbClr val="2DD4BF"/>
          </a:solidFill>
          <a:ln>
            <a:noFill/>
          </a:ln>
        </p:spPr>
        <p:txBody>
          <a:bodyPr wrap="none" lIns="0" tIns="0" rIns="0" bIns="0" anchor="ctr" anchorCtr="1"/>
          <a:lstStyle/>
          <a:p>
            <a:pPr algn="ctr"/>
            <a:r>
              <a:rPr lang="en-US" sz="2800" b="1" dirty="0">
                <a:solidFill>
                  <a:srgbClr val="1A1F2E"/>
                </a:solidFill>
                <a:latin typeface="Calibri"/>
              </a:rPr>
              <a:t>05</a:t>
            </a:r>
          </a:p>
        </p:txBody>
      </p:sp>
      <p:sp>
        <p:nvSpPr>
          <p:cNvPr id="12" name="SectionTitle"/>
          <p:cNvSpPr/>
          <p:nvPr/>
        </p:nvSpPr>
        <p:spPr>
          <a:xfrm>
            <a:off x="2834640" y="2606040"/>
            <a:ext cx="798576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/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Calibri"/>
              </a:rPr>
              <a:t>Eval in Software</a:t>
            </a:r>
          </a:p>
          <a:p>
            <a:pPr algn="l"/>
            <a:r>
              <a:rPr lang="en-US" sz="3200" b="1" dirty="0">
                <a:solidFill>
                  <a:srgbClr val="FFFFFF"/>
                </a:solidFill>
                <a:latin typeface="Calibri"/>
              </a:rPr>
              <a:t>1.0 vs 2.0 vs 3.0</a:t>
            </a:r>
          </a:p>
        </p:txBody>
      </p:sp>
      <p:sp>
        <p:nvSpPr>
          <p:cNvPr id="13" name="SectionSubtitle"/>
          <p:cNvSpPr/>
          <p:nvPr/>
        </p:nvSpPr>
        <p:spPr>
          <a:xfrm>
            <a:off x="2834640" y="3611880"/>
            <a:ext cx="798576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l"/>
            <a:r>
              <a:rPr lang="en-US" sz="1800" dirty="0">
                <a:solidFill>
                  <a:srgbClr val="B0C4DE"/>
                </a:solidFill>
                <a:latin typeface="Calibri"/>
              </a:rPr>
              <a:t>How evaluation paradigms evolve across software generations</a:t>
            </a:r>
          </a:p>
        </p:txBody>
      </p:sp>
      <p:sp>
        <p:nvSpPr>
          <p:cNvPr id="14" name="BottomLine"/>
          <p:cNvSpPr/>
          <p:nvPr/>
        </p:nvSpPr>
        <p:spPr>
          <a:xfrm>
            <a:off x="1371600" y="5486400"/>
            <a:ext cx="9448800" cy="18288"/>
          </a:xfrm>
          <a:prstGeom prst="rect">
            <a:avLst/>
          </a:prstGeom>
          <a:solidFill>
            <a:srgbClr val="4A557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236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243840"/>
            <a:ext cx="10972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933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 in Software 1.0 vs 2.0 vs 3.0</a:t>
            </a:r>
            <a:endParaRPr lang="en-US" sz="2933" dirty="0"/>
          </a:p>
        </p:txBody>
      </p:sp>
      <p:sp>
        <p:nvSpPr>
          <p:cNvPr id="3" name="Text 1"/>
          <p:cNvSpPr/>
          <p:nvPr/>
        </p:nvSpPr>
        <p:spPr>
          <a:xfrm>
            <a:off x="609600" y="7924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i="1" dirty="0">
                <a:solidFill>
                  <a:srgbClr val="607D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evaluation paradigms evolve across software generations</a:t>
            </a:r>
            <a:endParaRPr lang="en-US" sz="1467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365760" y="1219200"/>
          <a:ext cx="11460480" cy="5201920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 dirty="0"/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 1.0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 anchor="ctr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 2.0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 anchor="ctr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8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Software 3.0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 anchor="ctr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9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Nature of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 cases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 anchor="ctr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Features are clear and well-described.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Output is measurable and predictable.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Relatively small number of distinct use cases in production.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predictions on structured data.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Complex, often subjective use cases.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Many things we want from a "good" answer.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 is multifaceted.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Ground truth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availability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 anchor="ctr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Reviewed and approved test cases.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Clear expected behavior.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Relatively easy to get ground truth data.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 test sets available.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 to get ground truth – esp. if it requires human labeling.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 to even know if an answer matches the ground truth.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Metrics &amp;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 anchor="ctr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Output is measurable.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Regression and updates checked against test cases.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Metrics perceived to be understood.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Gap between what is measured in literature and what matters in business.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Harder than people think.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Subjectivity and disagreement among labelers must be measured.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 to define what "correct" means.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 is multifaceted – many dimensions of quality.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leads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 anchor="ctr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PMs and QA engineers.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PMs and data scientists.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Wide range of people and roles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(SW eng, PMs, process owners).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Unclear RACI.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Approach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 scale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 anchor="ctr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 cases + acceptance testing.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Deterministic: run once, trust the result.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Large datasets, including large test sets.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Scale through data volume.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LLM as a judge as a potentially useful approach to get scale.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Still requires calibration.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&amp;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variability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 anchor="ctr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Deterministic code.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Same input → same output.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often trained on customer datasets.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Practices were slowly maturing when 3.0 barged in.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Often one model for all customers – need to understand variance.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Models change more or less under our nose.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Maturity of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practices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 anchor="ctr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4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Mature.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Established review and approval cycles.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Slowly maturing.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Measuring and doing evals is harder than people think.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Still emerging.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Many open questions.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C3E5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established playbook.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4667" marR="84667" marT="50800" marB="50800">
                    <a:lnL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0C4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0" y="0"/>
            <a:ext cx="12192000" cy="73152"/>
          </a:xfrm>
          <a:prstGeom prst="rect">
            <a:avLst/>
          </a:prstGeom>
          <a:solidFill>
            <a:srgbClr val="4ECDC4"/>
          </a:solidFill>
          <a:ln/>
        </p:spPr>
        <p:txBody>
          <a:bodyPr/>
          <a:lstStyle/>
          <a:p>
            <a:endParaRPr lang="en-US" sz="24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2B745-D093-F0E0-729D-4DC5AB91E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2C0A1-3CA9-2211-513A-A42B18404F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9483" y="1567079"/>
            <a:ext cx="5534106" cy="2351583"/>
          </a:xfrm>
        </p:spPr>
        <p:txBody>
          <a:bodyPr/>
          <a:lstStyle/>
          <a:p>
            <a:r>
              <a:rPr lang="en-US" dirty="0"/>
              <a:t>Thanks :)</a:t>
            </a:r>
          </a:p>
        </p:txBody>
      </p:sp>
    </p:spTree>
    <p:extLst>
      <p:ext uri="{BB962C8B-B14F-4D97-AF65-F5344CB8AC3E}">
        <p14:creationId xmlns:p14="http://schemas.microsoft.com/office/powerpoint/2010/main" val="345680269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l" defTabSz="545746" rtl="0" fontAlgn="auto" latinLnBrk="0" hangingPunct="0">
          <a:lnSpc>
            <a:spcPct val="100000"/>
          </a:lnSpc>
          <a:spcBef>
            <a:spcPts val="370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25776" tIns="25776" rIns="25776" bIns="25776" numCol="1" spcCol="38100" rtlCol="0" anchor="ctr">
        <a:spAutoFit/>
      </a:bodyPr>
      <a:lstStyle>
        <a:defPPr marL="0" marR="0" indent="0" algn="l" defTabSz="545746" rtl="0" fontAlgn="auto" latinLnBrk="0" hangingPunct="0">
          <a:lnSpc>
            <a:spcPct val="100000"/>
          </a:lnSpc>
          <a:spcBef>
            <a:spcPts val="370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7621F0A-DA2D-9F4D-A727-7F6146AD9E85}">
  <we:reference id="wa200010001" version="1.0.0.1" store="en-US" storeType="OMEX"/>
  <we:alternateReferences>
    <we:reference id="wa200010001" version="1.0.0.1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3238</Words>
  <Application>Microsoft Macintosh PowerPoint</Application>
  <PresentationFormat>Widescreen</PresentationFormat>
  <Paragraphs>647</Paragraphs>
  <Slides>54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69" baseType="lpstr">
      <vt:lpstr>Aptos</vt:lpstr>
      <vt:lpstr>Arial</vt:lpstr>
      <vt:lpstr>Avenir Next</vt:lpstr>
      <vt:lpstr>Calibri</vt:lpstr>
      <vt:lpstr>Calisto MT</vt:lpstr>
      <vt:lpstr>Century Gothic</vt:lpstr>
      <vt:lpstr>Helvetica</vt:lpstr>
      <vt:lpstr>Helvetica Neue</vt:lpstr>
      <vt:lpstr>Helvetica Neue Light</vt:lpstr>
      <vt:lpstr>Helvetica Neue Medium</vt:lpstr>
      <vt:lpstr>Lato</vt:lpstr>
      <vt:lpstr>Segoe UI</vt:lpstr>
      <vt:lpstr>Univers Condensed</vt:lpstr>
      <vt:lpstr>ChronicleVTI</vt:lpstr>
      <vt:lpstr>White</vt:lpstr>
      <vt:lpstr>“Eval” in Software 3.0</vt:lpstr>
      <vt:lpstr>PowerPoint Presentation</vt:lpstr>
      <vt:lpstr>Rethinking the “evaluation” of  AI-powered systems   </vt:lpstr>
      <vt:lpstr>How “reliable” is this measure (and its color)?</vt:lpstr>
      <vt:lpstr>“Eval” in AI systems has a foundational role.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Visibility, Culture, Action</vt:lpstr>
      <vt:lpstr>A brief history of software engineering</vt:lpstr>
      <vt:lpstr>“Software is changing, again” – Andrej Karpathy</vt:lpstr>
      <vt:lpstr>PowerPoint Presentation</vt:lpstr>
      <vt:lpstr>PowerPoint Presentation</vt:lpstr>
      <vt:lpstr>PowerPoint Presentation</vt:lpstr>
      <vt:lpstr>Let’s start simple: evaluating classifiers</vt:lpstr>
      <vt:lpstr>Let’s start simple: evaluating classifiers</vt:lpstr>
      <vt:lpstr>Eval in “classical” ML and search is HARD</vt:lpstr>
      <vt:lpstr>Gen AI and software 3.0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 are not building toys</vt:lpstr>
      <vt:lpstr>How do we eval?</vt:lpstr>
      <vt:lpstr>First idea: “Vibe eval”</vt:lpstr>
      <vt:lpstr>Vibe eval was actually common  practice for a while…</vt:lpstr>
      <vt:lpstr>New idea: let’s get organized: metrics and golden datasets</vt:lpstr>
      <vt:lpstr>Golden dataset with ground truth:  the mythical 100 and the regression test mindset</vt:lpstr>
      <vt:lpstr>Potential Issues with golden dataset /1: size</vt:lpstr>
      <vt:lpstr>Golden dataset /2: overfitting and multiple hypotheses testing</vt:lpstr>
      <vt:lpstr>Golden dataset /3: representativeness</vt:lpstr>
      <vt:lpstr>Tuning our beliefs</vt:lpstr>
      <vt:lpstr>PowerPoint Presentation</vt:lpstr>
      <vt:lpstr>Next idea:  LLM as a Judge</vt:lpstr>
      <vt:lpstr>Next idea:  LLM as a Judge</vt:lpstr>
      <vt:lpstr>Decisions we need to take in an eval process</vt:lpstr>
      <vt:lpstr>PowerPoint Presentation</vt:lpstr>
      <vt:lpstr>Each dimension adds variability </vt:lpstr>
      <vt:lpstr>Next idea: give mandates, practices, tools, artifacts</vt:lpstr>
      <vt:lpstr>Mandates and tools   without a proper accountability structure   shift responsibility</vt:lpstr>
      <vt:lpstr>PowerPoint Presentation</vt:lpstr>
      <vt:lpstr>Big problem = big opportunities </vt:lpstr>
      <vt:lpstr>Call to action: what can we do?  A lot, actually</vt:lpstr>
      <vt:lpstr>Put science – and a sprinkle of process - back into engineering, at scale</vt:lpstr>
      <vt:lpstr>Example: Worksheets as thinking tools</vt:lpstr>
      <vt:lpstr>Example (2): AI Eval Center of Excellence – at your fingertips</vt:lpstr>
      <vt:lpstr>RACI and estimation as a first-class citizen</vt:lpstr>
      <vt:lpstr>Reusing and adapting good engineering practices</vt:lpstr>
      <vt:lpstr>PowerPoint Presentation</vt:lpstr>
      <vt:lpstr>PowerPoint Presentation</vt:lpstr>
      <vt:lpstr>Thanks :)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Casati, Fabio</dc:creator>
  <cp:lastModifiedBy>Casati, Fabio</cp:lastModifiedBy>
  <cp:revision>6</cp:revision>
  <dcterms:created xsi:type="dcterms:W3CDTF">2026-03-22T11:39:24Z</dcterms:created>
  <dcterms:modified xsi:type="dcterms:W3CDTF">2026-03-22T14:57:10Z</dcterms:modified>
</cp:coreProperties>
</file>